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58" r:id="rId3"/>
    <p:sldId id="259" r:id="rId4"/>
    <p:sldId id="264" r:id="rId5"/>
    <p:sldId id="270" r:id="rId6"/>
    <p:sldId id="271" r:id="rId7"/>
    <p:sldId id="272" r:id="rId8"/>
    <p:sldId id="273" r:id="rId9"/>
    <p:sldId id="274" r:id="rId10"/>
    <p:sldId id="276" r:id="rId11"/>
    <p:sldId id="281" r:id="rId12"/>
    <p:sldId id="275" r:id="rId13"/>
    <p:sldId id="266" r:id="rId14"/>
    <p:sldId id="265" r:id="rId15"/>
    <p:sldId id="267" r:id="rId16"/>
    <p:sldId id="260" r:id="rId17"/>
    <p:sldId id="277" r:id="rId18"/>
    <p:sldId id="278" r:id="rId19"/>
    <p:sldId id="268" r:id="rId20"/>
    <p:sldId id="280" r:id="rId21"/>
    <p:sldId id="263" r:id="rId22"/>
  </p:sldIdLst>
  <p:sldSz cx="12192000" cy="6858000"/>
  <p:notesSz cx="6670675" cy="9777413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F1A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1024" autoAdjust="0"/>
  </p:normalViewPr>
  <p:slideViewPr>
    <p:cSldViewPr snapToGrid="0">
      <p:cViewPr varScale="1">
        <p:scale>
          <a:sx n="69" d="100"/>
          <a:sy n="69" d="100"/>
        </p:scale>
        <p:origin x="91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0" d="100"/>
          <a:sy n="70" d="100"/>
        </p:scale>
        <p:origin x="413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SERVER01.cernilov.local\Public\Sk&#345;&#237;&#328;%20X\Rozpo&#269;et\Rozpo&#269;tov&#253;%20v&#253;hled\V&#253;voj%20rozpo&#269;tu%20od%20roku%202011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SERVER01.cernilov.local\Public\Sk&#345;&#237;&#328;%20X\Rozpo&#269;et\Rozpo&#269;tov&#253;%20v&#253;hled\V&#253;voj%20rozpo&#269;tu%20od%20roku%202011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01.cernilov.local\Public\Sk&#345;&#237;&#328;%20X\Rozpo&#269;et\Rozpo&#269;tov&#253;%20v&#253;hled\V&#253;voj%20rozpo&#269;tu%20od%20roku%202011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Výdajová</a:t>
            </a:r>
            <a:r>
              <a:rPr lang="cs-CZ" baseline="0" dirty="0"/>
              <a:t> strana rozpočtu obce 2011 - 2022</a:t>
            </a:r>
            <a:endParaRPr lang="cs-CZ" dirty="0"/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Graf!$A$2</c:f>
              <c:strCache>
                <c:ptCount val="1"/>
              </c:strCache>
            </c:strRef>
          </c:tx>
          <c:marker>
            <c:symbol val="none"/>
          </c:marker>
          <c:cat>
            <c:strRef>
              <c:f>Graf!$B$1:$M$1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Graf!$B$2:$M$2</c:f>
              <c:numCache>
                <c:formatCode>_-* #\ ##0.00\ _K_č_-;\-* #\ ##0.00\ _K_č_-;_-* "-"??\ _K_č_-;_-@_-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 formatCode="_-* #\ ##0\ _K_č_-;\-* #\ ##0\ _K_č_-;_-* &quot;-&quot;??\ _K_č_-;_-@_-">
                  <c:v>0</c:v>
                </c:pt>
                <c:pt idx="8" formatCode="_-* #\ ##0\ _K_č_-;\-* #\ ##0\ _K_č_-;_-* &quot;-&quot;??\ _K_č_-;_-@_-">
                  <c:v>0</c:v>
                </c:pt>
                <c:pt idx="9" formatCode="_-* #\ ##0\ _K_č_-;\-* #\ ##0\ _K_č_-;_-* &quot;-&quot;??\ _K_č_-;_-@_-">
                  <c:v>0</c:v>
                </c:pt>
                <c:pt idx="10" formatCode="_-* #\ ##0\ _K_č_-;\-* #\ ##0\ _K_č_-;_-* &quot;-&quot;??\ _K_č_-;_-@_-">
                  <c:v>0</c:v>
                </c:pt>
                <c:pt idx="11" formatCode="_-* #\ ##0\ _K_č_-;\-* #\ ##0\ _K_č_-;_-* &quot;-&quot;??\ _K_č_-;_-@_-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7D-4D56-A514-4F7497623112}"/>
            </c:ext>
          </c:extLst>
        </c:ser>
        <c:ser>
          <c:idx val="1"/>
          <c:order val="1"/>
          <c:tx>
            <c:strRef>
              <c:f>Graf!$A$3</c:f>
              <c:strCache>
                <c:ptCount val="1"/>
              </c:strCache>
            </c:strRef>
          </c:tx>
          <c:marker>
            <c:symbol val="none"/>
          </c:marker>
          <c:cat>
            <c:strRef>
              <c:f>Graf!$B$1:$M$1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Graf!$B$3:$M$3</c:f>
              <c:numCache>
                <c:formatCode>General</c:formatCode>
                <c:ptCount val="12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B7D-4D56-A514-4F7497623112}"/>
            </c:ext>
          </c:extLst>
        </c:ser>
        <c:ser>
          <c:idx val="2"/>
          <c:order val="2"/>
          <c:tx>
            <c:strRef>
              <c:f>Graf!$A$4</c:f>
              <c:strCache>
                <c:ptCount val="1"/>
                <c:pt idx="0">
                  <c:v> Běžné výdaje vč. oprav 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none"/>
          </c:marker>
          <c:cat>
            <c:strRef>
              <c:f>Graf!$B$1:$M$1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Graf!$B$4:$M$4</c:f>
              <c:numCache>
                <c:formatCode>_-* #\ ##0\ _K_č_-;\-* #\ ##0\ _K_č_-;_-* "-"??\ _K_č_-;_-@_-</c:formatCode>
                <c:ptCount val="12"/>
                <c:pt idx="0">
                  <c:v>22466</c:v>
                </c:pt>
                <c:pt idx="1">
                  <c:v>23713</c:v>
                </c:pt>
                <c:pt idx="2">
                  <c:v>20365</c:v>
                </c:pt>
                <c:pt idx="3">
                  <c:v>18017</c:v>
                </c:pt>
                <c:pt idx="4">
                  <c:v>22463</c:v>
                </c:pt>
                <c:pt idx="5">
                  <c:v>22901</c:v>
                </c:pt>
                <c:pt idx="6">
                  <c:v>25607</c:v>
                </c:pt>
                <c:pt idx="7">
                  <c:v>26100</c:v>
                </c:pt>
                <c:pt idx="8">
                  <c:v>25425</c:v>
                </c:pt>
                <c:pt idx="9">
                  <c:v>29675</c:v>
                </c:pt>
                <c:pt idx="10">
                  <c:v>25605</c:v>
                </c:pt>
                <c:pt idx="11">
                  <c:v>36986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B7D-4D56-A514-4F7497623112}"/>
            </c:ext>
          </c:extLst>
        </c:ser>
        <c:ser>
          <c:idx val="3"/>
          <c:order val="3"/>
          <c:tx>
            <c:strRef>
              <c:f>Graf!$A$5</c:f>
              <c:strCache>
                <c:ptCount val="1"/>
              </c:strCache>
            </c:strRef>
          </c:tx>
          <c:marker>
            <c:symbol val="none"/>
          </c:marker>
          <c:cat>
            <c:strRef>
              <c:f>Graf!$B$1:$M$1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Graf!$B$5:$M$5</c:f>
              <c:numCache>
                <c:formatCode>General</c:formatCode>
                <c:ptCount val="12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B7D-4D56-A514-4F7497623112}"/>
            </c:ext>
          </c:extLst>
        </c:ser>
        <c:ser>
          <c:idx val="4"/>
          <c:order val="4"/>
          <c:tx>
            <c:strRef>
              <c:f>Graf!$A$6</c:f>
              <c:strCache>
                <c:ptCount val="1"/>
                <c:pt idx="0">
                  <c:v> Investiční výdaje 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Graf!$B$1:$M$1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Graf!$B$6:$M$6</c:f>
              <c:numCache>
                <c:formatCode>_-* #\ ##0\ _K_č_-;\-* #\ ##0\ _K_č_-;_-* "-"??\ _K_č_-;_-@_-</c:formatCode>
                <c:ptCount val="12"/>
                <c:pt idx="0">
                  <c:v>5356</c:v>
                </c:pt>
                <c:pt idx="1">
                  <c:v>2139</c:v>
                </c:pt>
                <c:pt idx="2">
                  <c:v>16865</c:v>
                </c:pt>
                <c:pt idx="3">
                  <c:v>22890</c:v>
                </c:pt>
                <c:pt idx="4">
                  <c:v>7867</c:v>
                </c:pt>
                <c:pt idx="5">
                  <c:v>11822</c:v>
                </c:pt>
                <c:pt idx="6">
                  <c:v>21092</c:v>
                </c:pt>
                <c:pt idx="7">
                  <c:v>13192</c:v>
                </c:pt>
                <c:pt idx="8">
                  <c:v>26379</c:v>
                </c:pt>
                <c:pt idx="9">
                  <c:v>22599</c:v>
                </c:pt>
                <c:pt idx="10">
                  <c:v>16116</c:v>
                </c:pt>
                <c:pt idx="11">
                  <c:v>38569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B7D-4D56-A514-4F7497623112}"/>
            </c:ext>
          </c:extLst>
        </c:ser>
        <c:ser>
          <c:idx val="5"/>
          <c:order val="5"/>
          <c:tx>
            <c:strRef>
              <c:f>Graf!$A$7</c:f>
              <c:strCache>
                <c:ptCount val="1"/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Graf!$B$1:$M$1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Graf!$B$7:$M$7</c:f>
              <c:numCache>
                <c:formatCode>General</c:formatCode>
                <c:ptCount val="12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B7D-4D56-A514-4F7497623112}"/>
            </c:ext>
          </c:extLst>
        </c:ser>
        <c:ser>
          <c:idx val="6"/>
          <c:order val="6"/>
          <c:tx>
            <c:strRef>
              <c:f>Graf!$A$8</c:f>
              <c:strCache>
                <c:ptCount val="1"/>
                <c:pt idx="0">
                  <c:v> CELKEM </c:v>
                </c:pt>
              </c:strCache>
            </c:strRef>
          </c:tx>
          <c:marker>
            <c:symbol val="none"/>
          </c:marker>
          <c:cat>
            <c:strRef>
              <c:f>Graf!$B$1:$M$1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Graf!$B$8:$M$8</c:f>
              <c:numCache>
                <c:formatCode>_-* #\ ##0\ _K_č_-;\-* #\ ##0\ _K_č_-;_-* "-"??\ _K_č_-;_-@_-</c:formatCode>
                <c:ptCount val="12"/>
                <c:pt idx="0">
                  <c:v>27822</c:v>
                </c:pt>
                <c:pt idx="1">
                  <c:v>25852</c:v>
                </c:pt>
                <c:pt idx="2">
                  <c:v>37230</c:v>
                </c:pt>
                <c:pt idx="3">
                  <c:v>40907</c:v>
                </c:pt>
                <c:pt idx="4">
                  <c:v>30330</c:v>
                </c:pt>
                <c:pt idx="5">
                  <c:v>34723</c:v>
                </c:pt>
                <c:pt idx="6">
                  <c:v>46699</c:v>
                </c:pt>
                <c:pt idx="7">
                  <c:v>39292</c:v>
                </c:pt>
                <c:pt idx="8">
                  <c:v>51804</c:v>
                </c:pt>
                <c:pt idx="9">
                  <c:v>52274</c:v>
                </c:pt>
                <c:pt idx="10">
                  <c:v>41721</c:v>
                </c:pt>
                <c:pt idx="11">
                  <c:v>75555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B7D-4D56-A514-4F74976231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0641872"/>
        <c:axId val="500638344"/>
      </c:lineChart>
      <c:catAx>
        <c:axId val="50064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cs-CZ"/>
          </a:p>
        </c:txPr>
        <c:crossAx val="500638344"/>
        <c:crosses val="autoZero"/>
        <c:auto val="1"/>
        <c:lblAlgn val="ctr"/>
        <c:lblOffset val="100"/>
        <c:noMultiLvlLbl val="0"/>
      </c:catAx>
      <c:valAx>
        <c:axId val="500638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0\ _K_č_-;\-* #\ ##0.00\ _K_č_-;_-* &quot;-&quot;??\ _K_č_-;_-@_-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00641872"/>
        <c:crosses val="autoZero"/>
        <c:crossBetween val="between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Příjmová strana rozpočtu obce 2011 - 2022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7607888867503707"/>
          <c:y val="0.17992097499333876"/>
          <c:w val="0.79611964631426402"/>
          <c:h val="0.586404775832122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Graf!$A$13</c:f>
              <c:strCache>
                <c:ptCount val="1"/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Graf!$B$12:$M$12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Graf!$B$13:$M$13</c:f>
              <c:numCache>
                <c:formatCode>_-* #\ ##0.00\ _K_č_-;\-* #\ ##0.00\ _K_č_-;_-* "-"??\ _K_č_-;_-@_-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 formatCode="_-* #\ ##0\ _K_č_-;\-* #\ ##0\ _K_č_-;_-* &quot;-&quot;??\ _K_č_-;_-@_-">
                  <c:v>0</c:v>
                </c:pt>
                <c:pt idx="8" formatCode="_-* #\ ##0\ _K_č_-;\-* #\ ##0\ _K_č_-;_-* &quot;-&quot;??\ _K_č_-;_-@_-">
                  <c:v>0</c:v>
                </c:pt>
                <c:pt idx="9" formatCode="_-* #\ ##0\ _K_č_-;\-* #\ ##0\ _K_č_-;_-* &quot;-&quot;??\ _K_č_-;_-@_-">
                  <c:v>0</c:v>
                </c:pt>
                <c:pt idx="10" formatCode="_-* #\ ##0\ _K_č_-;\-* #\ ##0\ _K_č_-;_-* &quot;-&quot;??\ _K_č_-;_-@_-">
                  <c:v>0</c:v>
                </c:pt>
                <c:pt idx="11" formatCode="_-* #\ ##0\ _K_č_-;\-* #\ ##0\ _K_č_-;_-* &quot;-&quot;??\ _K_č_-;_-@_-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0-4132-AB63-22140C2FB790}"/>
            </c:ext>
          </c:extLst>
        </c:ser>
        <c:ser>
          <c:idx val="1"/>
          <c:order val="1"/>
          <c:tx>
            <c:strRef>
              <c:f>Graf!$A$14</c:f>
              <c:strCache>
                <c:ptCount val="1"/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Graf!$B$12:$M$12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Graf!$B$14:$M$14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1-6CE0-4132-AB63-22140C2FB790}"/>
            </c:ext>
          </c:extLst>
        </c:ser>
        <c:ser>
          <c:idx val="2"/>
          <c:order val="2"/>
          <c:tx>
            <c:strRef>
              <c:f>Graf!$A$15</c:f>
              <c:strCache>
                <c:ptCount val="1"/>
                <c:pt idx="0">
                  <c:v> Daňové příjmy 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c:spPr>
          <c:invertIfNegative val="0"/>
          <c:cat>
            <c:strRef>
              <c:f>Graf!$B$12:$M$12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Graf!$B$15:$M$15</c:f>
              <c:numCache>
                <c:formatCode>_-* #\ ##0\ _K_č_-;\-* #\ ##0\ _K_č_-;_-* "-"??\ _K_č_-;_-@_-</c:formatCode>
                <c:ptCount val="12"/>
                <c:pt idx="0">
                  <c:v>19522</c:v>
                </c:pt>
                <c:pt idx="1">
                  <c:v>19410</c:v>
                </c:pt>
                <c:pt idx="2">
                  <c:v>26487</c:v>
                </c:pt>
                <c:pt idx="3">
                  <c:v>27749</c:v>
                </c:pt>
                <c:pt idx="4">
                  <c:v>30904</c:v>
                </c:pt>
                <c:pt idx="5">
                  <c:v>31375</c:v>
                </c:pt>
                <c:pt idx="6">
                  <c:v>32742</c:v>
                </c:pt>
                <c:pt idx="7">
                  <c:v>36414</c:v>
                </c:pt>
                <c:pt idx="8">
                  <c:v>39408</c:v>
                </c:pt>
                <c:pt idx="9">
                  <c:v>37412</c:v>
                </c:pt>
                <c:pt idx="10">
                  <c:v>41793</c:v>
                </c:pt>
                <c:pt idx="11">
                  <c:v>50566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E0-4132-AB63-22140C2FB790}"/>
            </c:ext>
          </c:extLst>
        </c:ser>
        <c:ser>
          <c:idx val="3"/>
          <c:order val="3"/>
          <c:tx>
            <c:strRef>
              <c:f>Graf!$A$16</c:f>
              <c:strCache>
                <c:ptCount val="1"/>
              </c:strCache>
            </c:strRef>
          </c:tx>
          <c:spPr>
            <a:solidFill>
              <a:srgbClr val="FFC000"/>
            </a:solidFill>
            <a:ln w="25400">
              <a:noFill/>
            </a:ln>
          </c:spPr>
          <c:invertIfNegative val="0"/>
          <c:cat>
            <c:strRef>
              <c:f>Graf!$B$12:$M$12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Graf!$B$16:$M$16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3-6CE0-4132-AB63-22140C2FB790}"/>
            </c:ext>
          </c:extLst>
        </c:ser>
        <c:ser>
          <c:idx val="4"/>
          <c:order val="4"/>
          <c:tx>
            <c:strRef>
              <c:f>Graf!$A$17</c:f>
              <c:strCache>
                <c:ptCount val="1"/>
                <c:pt idx="0">
                  <c:v> Nedaňové příjmy 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Graf!$B$12:$M$12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Graf!$B$17:$M$17</c:f>
              <c:numCache>
                <c:formatCode>_-* #\ ##0\ _K_č_-;\-* #\ ##0\ _K_č_-;_-* "-"??\ _K_č_-;_-@_-</c:formatCode>
                <c:ptCount val="12"/>
                <c:pt idx="0">
                  <c:v>2786</c:v>
                </c:pt>
                <c:pt idx="1">
                  <c:v>3511</c:v>
                </c:pt>
                <c:pt idx="2">
                  <c:v>2695</c:v>
                </c:pt>
                <c:pt idx="3">
                  <c:v>2656</c:v>
                </c:pt>
                <c:pt idx="4">
                  <c:v>2608</c:v>
                </c:pt>
                <c:pt idx="5">
                  <c:v>2717</c:v>
                </c:pt>
                <c:pt idx="6">
                  <c:v>3268</c:v>
                </c:pt>
                <c:pt idx="7">
                  <c:v>2429</c:v>
                </c:pt>
                <c:pt idx="8">
                  <c:v>5293</c:v>
                </c:pt>
                <c:pt idx="9">
                  <c:v>3149</c:v>
                </c:pt>
                <c:pt idx="10">
                  <c:v>3692</c:v>
                </c:pt>
                <c:pt idx="11">
                  <c:v>3901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E0-4132-AB63-22140C2FB790}"/>
            </c:ext>
          </c:extLst>
        </c:ser>
        <c:ser>
          <c:idx val="5"/>
          <c:order val="5"/>
          <c:tx>
            <c:strRef>
              <c:f>Graf!$A$18</c:f>
              <c:strCache>
                <c:ptCount val="1"/>
              </c:strCache>
            </c:strRef>
          </c:tx>
          <c:spPr>
            <a:solidFill>
              <a:srgbClr val="70AD47"/>
            </a:solidFill>
            <a:ln w="25400">
              <a:noFill/>
            </a:ln>
          </c:spPr>
          <c:invertIfNegative val="0"/>
          <c:cat>
            <c:strRef>
              <c:f>Graf!$B$12:$M$12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Graf!$B$18:$M$18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5-6CE0-4132-AB63-22140C2FB790}"/>
            </c:ext>
          </c:extLst>
        </c:ser>
        <c:ser>
          <c:idx val="6"/>
          <c:order val="6"/>
          <c:tx>
            <c:strRef>
              <c:f>Graf!$A$19</c:f>
              <c:strCache>
                <c:ptCount val="1"/>
                <c:pt idx="0">
                  <c:v> Kapitálové příjmy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Graf!$B$12:$M$12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Graf!$B$19:$M$19</c:f>
              <c:numCache>
                <c:formatCode>_-* #\ ##0\ _K_č_-;\-* #\ ##0\ _K_č_-;_-* "-"??\ _K_č_-;_-@_-</c:formatCode>
                <c:ptCount val="12"/>
                <c:pt idx="0">
                  <c:v>357</c:v>
                </c:pt>
                <c:pt idx="1">
                  <c:v>60</c:v>
                </c:pt>
                <c:pt idx="2">
                  <c:v>104</c:v>
                </c:pt>
                <c:pt idx="3">
                  <c:v>133</c:v>
                </c:pt>
                <c:pt idx="4">
                  <c:v>767</c:v>
                </c:pt>
                <c:pt idx="5">
                  <c:v>294</c:v>
                </c:pt>
                <c:pt idx="6">
                  <c:v>0</c:v>
                </c:pt>
                <c:pt idx="7">
                  <c:v>2133</c:v>
                </c:pt>
                <c:pt idx="8">
                  <c:v>4875</c:v>
                </c:pt>
                <c:pt idx="9">
                  <c:v>1181</c:v>
                </c:pt>
                <c:pt idx="10">
                  <c:v>3651</c:v>
                </c:pt>
                <c:pt idx="11">
                  <c:v>3304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E0-4132-AB63-22140C2FB790}"/>
            </c:ext>
          </c:extLst>
        </c:ser>
        <c:ser>
          <c:idx val="7"/>
          <c:order val="7"/>
          <c:tx>
            <c:strRef>
              <c:f>Graf!$A$20</c:f>
              <c:strCache>
                <c:ptCount val="1"/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Graf!$B$12:$M$12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Graf!$B$20:$M$20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7-6CE0-4132-AB63-22140C2FB790}"/>
            </c:ext>
          </c:extLst>
        </c:ser>
        <c:ser>
          <c:idx val="8"/>
          <c:order val="8"/>
          <c:tx>
            <c:strRef>
              <c:f>Graf!$A$21</c:f>
              <c:strCache>
                <c:ptCount val="1"/>
                <c:pt idx="0">
                  <c:v> Přijaté transfery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Graf!$B$12:$M$12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Graf!$B$21:$M$21</c:f>
              <c:numCache>
                <c:formatCode>_-* #\ ##0\ _K_č_-;\-* #\ ##0\ _K_č_-;_-* "-"??\ _K_č_-;_-@_-</c:formatCode>
                <c:ptCount val="12"/>
                <c:pt idx="0">
                  <c:v>4404</c:v>
                </c:pt>
                <c:pt idx="1">
                  <c:v>5320</c:v>
                </c:pt>
                <c:pt idx="2">
                  <c:v>9361</c:v>
                </c:pt>
                <c:pt idx="3">
                  <c:v>2567</c:v>
                </c:pt>
                <c:pt idx="4">
                  <c:v>3600</c:v>
                </c:pt>
                <c:pt idx="5">
                  <c:v>6999</c:v>
                </c:pt>
                <c:pt idx="6">
                  <c:v>6854</c:v>
                </c:pt>
                <c:pt idx="7">
                  <c:v>10656</c:v>
                </c:pt>
                <c:pt idx="8">
                  <c:v>4105</c:v>
                </c:pt>
                <c:pt idx="9">
                  <c:v>16484</c:v>
                </c:pt>
                <c:pt idx="10">
                  <c:v>3737</c:v>
                </c:pt>
                <c:pt idx="11">
                  <c:v>11313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CE0-4132-AB63-22140C2FB7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0629720"/>
        <c:axId val="500635600"/>
      </c:barChart>
      <c:lineChart>
        <c:grouping val="standard"/>
        <c:varyColors val="0"/>
        <c:ser>
          <c:idx val="9"/>
          <c:order val="9"/>
          <c:tx>
            <c:strRef>
              <c:f>Graf!$A$22</c:f>
              <c:strCache>
                <c:ptCount val="1"/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Graf!$B$12:$M$12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Graf!$B$22:$M$22</c:f>
              <c:numCache>
                <c:formatCode>General</c:formatCode>
                <c:ptCount val="12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CE0-4132-AB63-22140C2FB790}"/>
            </c:ext>
          </c:extLst>
        </c:ser>
        <c:ser>
          <c:idx val="10"/>
          <c:order val="10"/>
          <c:tx>
            <c:strRef>
              <c:f>Graf!$A$23</c:f>
              <c:strCache>
                <c:ptCount val="1"/>
                <c:pt idx="0">
                  <c:v> CELKEM </c:v>
                </c:pt>
              </c:strCache>
            </c:strRef>
          </c:tx>
          <c:marker>
            <c:symbol val="none"/>
          </c:marker>
          <c:cat>
            <c:strRef>
              <c:f>Graf!$B$12:$M$12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Graf!$B$23:$M$23</c:f>
              <c:numCache>
                <c:formatCode>_-* #\ ##0\ _K_č_-;\-* #\ ##0\ _K_č_-;_-* "-"??\ _K_č_-;_-@_-</c:formatCode>
                <c:ptCount val="12"/>
                <c:pt idx="0">
                  <c:v>27069</c:v>
                </c:pt>
                <c:pt idx="1">
                  <c:v>28301</c:v>
                </c:pt>
                <c:pt idx="2">
                  <c:v>38647</c:v>
                </c:pt>
                <c:pt idx="3">
                  <c:v>33105</c:v>
                </c:pt>
                <c:pt idx="4">
                  <c:v>37879</c:v>
                </c:pt>
                <c:pt idx="5">
                  <c:v>41385</c:v>
                </c:pt>
                <c:pt idx="6">
                  <c:v>42864</c:v>
                </c:pt>
                <c:pt idx="7">
                  <c:v>51632</c:v>
                </c:pt>
                <c:pt idx="8">
                  <c:v>53681</c:v>
                </c:pt>
                <c:pt idx="9">
                  <c:v>58226</c:v>
                </c:pt>
                <c:pt idx="10">
                  <c:v>52873</c:v>
                </c:pt>
                <c:pt idx="11">
                  <c:v>69084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CE0-4132-AB63-22140C2FB7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629720"/>
        <c:axId val="500635600"/>
      </c:lineChart>
      <c:catAx>
        <c:axId val="500629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00635600"/>
        <c:crosses val="autoZero"/>
        <c:auto val="1"/>
        <c:lblAlgn val="ctr"/>
        <c:lblOffset val="100"/>
        <c:noMultiLvlLbl val="0"/>
      </c:catAx>
      <c:valAx>
        <c:axId val="50063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0\ _K_č_-;\-* #\ ##0.00\ _K_č_-;_-* &quot;-&quot;??\ _K_č_-;_-@_-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0062972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12908308931817164"/>
          <c:y val="0.86752338450275313"/>
          <c:w val="0.85046268033841388"/>
          <c:h val="0.13247661549724687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Vývoj sdílených daní za období 2008 - 2022</a:t>
            </a:r>
          </a:p>
        </c:rich>
      </c:tx>
      <c:layout>
        <c:manualLayout>
          <c:xMode val="edge"/>
          <c:yMode val="edge"/>
          <c:x val="0.33503455818022748"/>
          <c:y val="4.1666666666666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RUD!$A$3</c:f>
              <c:strCache>
                <c:ptCount val="1"/>
                <c:pt idx="0">
                  <c:v> Daň z příjmů PO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RUD!$B$1:$P$2</c:f>
              <c:multiLvlStrCache>
                <c:ptCount val="15"/>
                <c:lvl>
                  <c:pt idx="0">
                    <c:v> v tis. Kč </c:v>
                  </c:pt>
                  <c:pt idx="1">
                    <c:v> v tis. Kč </c:v>
                  </c:pt>
                  <c:pt idx="2">
                    <c:v> v tis. Kč </c:v>
                  </c:pt>
                  <c:pt idx="3">
                    <c:v> v tis. Kč </c:v>
                  </c:pt>
                  <c:pt idx="4">
                    <c:v> v tis. Kč </c:v>
                  </c:pt>
                  <c:pt idx="5">
                    <c:v> v tis. Kč </c:v>
                  </c:pt>
                  <c:pt idx="6">
                    <c:v> v tis. Kč</c:v>
                  </c:pt>
                  <c:pt idx="7">
                    <c:v> v tis. Kč</c:v>
                  </c:pt>
                  <c:pt idx="8">
                    <c:v>v tis. Kč</c:v>
                  </c:pt>
                  <c:pt idx="9">
                    <c:v>v tis. Kč</c:v>
                  </c:pt>
                  <c:pt idx="10">
                    <c:v>v tis. Kč</c:v>
                  </c:pt>
                  <c:pt idx="11">
                    <c:v>v tis. Kč</c:v>
                  </c:pt>
                  <c:pt idx="12">
                    <c:v>v tis. Kč</c:v>
                  </c:pt>
                  <c:pt idx="13">
                    <c:v>v tis. Kč</c:v>
                  </c:pt>
                  <c:pt idx="14">
                    <c:v>v tis. Kč</c:v>
                  </c:pt>
                </c:lvl>
                <c:lvl>
                  <c:pt idx="0">
                    <c:v>2 008</c:v>
                  </c:pt>
                  <c:pt idx="1">
                    <c:v>2 009</c:v>
                  </c:pt>
                  <c:pt idx="2">
                    <c:v>2 010</c:v>
                  </c:pt>
                  <c:pt idx="3">
                    <c:v>2 011</c:v>
                  </c:pt>
                  <c:pt idx="4">
                    <c:v>2 012</c:v>
                  </c:pt>
                  <c:pt idx="5">
                    <c:v>2 013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  <c:pt idx="11">
                    <c:v>2019</c:v>
                  </c:pt>
                  <c:pt idx="12">
                    <c:v>2020</c:v>
                  </c:pt>
                  <c:pt idx="13">
                    <c:v>2021</c:v>
                  </c:pt>
                  <c:pt idx="14">
                    <c:v>2022</c:v>
                  </c:pt>
                </c:lvl>
              </c:multiLvlStrCache>
            </c:multiLvlStrRef>
          </c:cat>
          <c:val>
            <c:numRef>
              <c:f>RUD!$B$3:$P$3</c:f>
              <c:numCache>
                <c:formatCode>#,##0</c:formatCode>
                <c:ptCount val="15"/>
                <c:pt idx="0">
                  <c:v>5336</c:v>
                </c:pt>
                <c:pt idx="1">
                  <c:v>3871</c:v>
                </c:pt>
                <c:pt idx="2">
                  <c:v>3876</c:v>
                </c:pt>
                <c:pt idx="3">
                  <c:v>3670</c:v>
                </c:pt>
                <c:pt idx="4">
                  <c:v>4687</c:v>
                </c:pt>
                <c:pt idx="5">
                  <c:v>5409</c:v>
                </c:pt>
                <c:pt idx="6">
                  <c:v>6306</c:v>
                </c:pt>
                <c:pt idx="7">
                  <c:v>8897</c:v>
                </c:pt>
                <c:pt idx="8">
                  <c:v>7452</c:v>
                </c:pt>
                <c:pt idx="9">
                  <c:v>7446</c:v>
                </c:pt>
                <c:pt idx="10">
                  <c:v>7228</c:v>
                </c:pt>
                <c:pt idx="11">
                  <c:v>8234</c:v>
                </c:pt>
                <c:pt idx="12">
                  <c:v>6980</c:v>
                </c:pt>
                <c:pt idx="13">
                  <c:v>9893</c:v>
                </c:pt>
                <c:pt idx="14">
                  <c:v>11891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F6-44E6-BB07-6575C13FCACB}"/>
            </c:ext>
          </c:extLst>
        </c:ser>
        <c:ser>
          <c:idx val="1"/>
          <c:order val="1"/>
          <c:tx>
            <c:strRef>
              <c:f>RUD!$A$4</c:f>
              <c:strCache>
                <c:ptCount val="1"/>
                <c:pt idx="0">
                  <c:v> Daň z příjmů FO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RUD!$B$1:$P$2</c:f>
              <c:multiLvlStrCache>
                <c:ptCount val="15"/>
                <c:lvl>
                  <c:pt idx="0">
                    <c:v> v tis. Kč </c:v>
                  </c:pt>
                  <c:pt idx="1">
                    <c:v> v tis. Kč </c:v>
                  </c:pt>
                  <c:pt idx="2">
                    <c:v> v tis. Kč </c:v>
                  </c:pt>
                  <c:pt idx="3">
                    <c:v> v tis. Kč </c:v>
                  </c:pt>
                  <c:pt idx="4">
                    <c:v> v tis. Kč </c:v>
                  </c:pt>
                  <c:pt idx="5">
                    <c:v> v tis. Kč </c:v>
                  </c:pt>
                  <c:pt idx="6">
                    <c:v> v tis. Kč</c:v>
                  </c:pt>
                  <c:pt idx="7">
                    <c:v> v tis. Kč</c:v>
                  </c:pt>
                  <c:pt idx="8">
                    <c:v>v tis. Kč</c:v>
                  </c:pt>
                  <c:pt idx="9">
                    <c:v>v tis. Kč</c:v>
                  </c:pt>
                  <c:pt idx="10">
                    <c:v>v tis. Kč</c:v>
                  </c:pt>
                  <c:pt idx="11">
                    <c:v>v tis. Kč</c:v>
                  </c:pt>
                  <c:pt idx="12">
                    <c:v>v tis. Kč</c:v>
                  </c:pt>
                  <c:pt idx="13">
                    <c:v>v tis. Kč</c:v>
                  </c:pt>
                  <c:pt idx="14">
                    <c:v>v tis. Kč</c:v>
                  </c:pt>
                </c:lvl>
                <c:lvl>
                  <c:pt idx="0">
                    <c:v>2 008</c:v>
                  </c:pt>
                  <c:pt idx="1">
                    <c:v>2 009</c:v>
                  </c:pt>
                  <c:pt idx="2">
                    <c:v>2 010</c:v>
                  </c:pt>
                  <c:pt idx="3">
                    <c:v>2 011</c:v>
                  </c:pt>
                  <c:pt idx="4">
                    <c:v>2 012</c:v>
                  </c:pt>
                  <c:pt idx="5">
                    <c:v>2 013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  <c:pt idx="11">
                    <c:v>2019</c:v>
                  </c:pt>
                  <c:pt idx="12">
                    <c:v>2020</c:v>
                  </c:pt>
                  <c:pt idx="13">
                    <c:v>2021</c:v>
                  </c:pt>
                  <c:pt idx="14">
                    <c:v>2022</c:v>
                  </c:pt>
                </c:lvl>
              </c:multiLvlStrCache>
            </c:multiLvlStrRef>
          </c:cat>
          <c:val>
            <c:numRef>
              <c:f>RUD!$B$4:$P$4</c:f>
              <c:numCache>
                <c:formatCode>#,##0</c:formatCode>
                <c:ptCount val="15"/>
                <c:pt idx="0">
                  <c:v>5133</c:v>
                </c:pt>
                <c:pt idx="1">
                  <c:v>3727</c:v>
                </c:pt>
                <c:pt idx="2">
                  <c:v>5487</c:v>
                </c:pt>
                <c:pt idx="3">
                  <c:v>4800</c:v>
                </c:pt>
                <c:pt idx="4">
                  <c:v>3874</c:v>
                </c:pt>
                <c:pt idx="5">
                  <c:v>6831</c:v>
                </c:pt>
                <c:pt idx="6">
                  <c:v>6995</c:v>
                </c:pt>
                <c:pt idx="7">
                  <c:v>7270</c:v>
                </c:pt>
                <c:pt idx="8">
                  <c:v>8106</c:v>
                </c:pt>
                <c:pt idx="9">
                  <c:v>8034</c:v>
                </c:pt>
                <c:pt idx="10">
                  <c:v>9119</c:v>
                </c:pt>
                <c:pt idx="11">
                  <c:v>10273</c:v>
                </c:pt>
                <c:pt idx="12">
                  <c:v>9680</c:v>
                </c:pt>
                <c:pt idx="13">
                  <c:v>8033</c:v>
                </c:pt>
                <c:pt idx="14">
                  <c:v>9251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F6-44E6-BB07-6575C13FCACB}"/>
            </c:ext>
          </c:extLst>
        </c:ser>
        <c:ser>
          <c:idx val="2"/>
          <c:order val="2"/>
          <c:tx>
            <c:strRef>
              <c:f>RUD!$A$5</c:f>
              <c:strCache>
                <c:ptCount val="1"/>
                <c:pt idx="0">
                  <c:v> DPH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RUD!$B$1:$P$2</c:f>
              <c:multiLvlStrCache>
                <c:ptCount val="15"/>
                <c:lvl>
                  <c:pt idx="0">
                    <c:v> v tis. Kč </c:v>
                  </c:pt>
                  <c:pt idx="1">
                    <c:v> v tis. Kč </c:v>
                  </c:pt>
                  <c:pt idx="2">
                    <c:v> v tis. Kč </c:v>
                  </c:pt>
                  <c:pt idx="3">
                    <c:v> v tis. Kč </c:v>
                  </c:pt>
                  <c:pt idx="4">
                    <c:v> v tis. Kč </c:v>
                  </c:pt>
                  <c:pt idx="5">
                    <c:v> v tis. Kč </c:v>
                  </c:pt>
                  <c:pt idx="6">
                    <c:v> v tis. Kč</c:v>
                  </c:pt>
                  <c:pt idx="7">
                    <c:v> v tis. Kč</c:v>
                  </c:pt>
                  <c:pt idx="8">
                    <c:v>v tis. Kč</c:v>
                  </c:pt>
                  <c:pt idx="9">
                    <c:v>v tis. Kč</c:v>
                  </c:pt>
                  <c:pt idx="10">
                    <c:v>v tis. Kč</c:v>
                  </c:pt>
                  <c:pt idx="11">
                    <c:v>v tis. Kč</c:v>
                  </c:pt>
                  <c:pt idx="12">
                    <c:v>v tis. Kč</c:v>
                  </c:pt>
                  <c:pt idx="13">
                    <c:v>v tis. Kč</c:v>
                  </c:pt>
                  <c:pt idx="14">
                    <c:v>v tis. Kč</c:v>
                  </c:pt>
                </c:lvl>
                <c:lvl>
                  <c:pt idx="0">
                    <c:v>2 008</c:v>
                  </c:pt>
                  <c:pt idx="1">
                    <c:v>2 009</c:v>
                  </c:pt>
                  <c:pt idx="2">
                    <c:v>2 010</c:v>
                  </c:pt>
                  <c:pt idx="3">
                    <c:v>2 011</c:v>
                  </c:pt>
                  <c:pt idx="4">
                    <c:v>2 012</c:v>
                  </c:pt>
                  <c:pt idx="5">
                    <c:v>2 013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  <c:pt idx="11">
                    <c:v>2019</c:v>
                  </c:pt>
                  <c:pt idx="12">
                    <c:v>2020</c:v>
                  </c:pt>
                  <c:pt idx="13">
                    <c:v>2021</c:v>
                  </c:pt>
                  <c:pt idx="14">
                    <c:v>2022</c:v>
                  </c:pt>
                </c:lvl>
              </c:multiLvlStrCache>
            </c:multiLvlStrRef>
          </c:cat>
          <c:val>
            <c:numRef>
              <c:f>RUD!$B$5:$P$5</c:f>
              <c:numCache>
                <c:formatCode>#,##0</c:formatCode>
                <c:ptCount val="15"/>
                <c:pt idx="0">
                  <c:v>7674</c:v>
                </c:pt>
                <c:pt idx="1">
                  <c:v>7687</c:v>
                </c:pt>
                <c:pt idx="2">
                  <c:v>8228</c:v>
                </c:pt>
                <c:pt idx="3">
                  <c:v>8434</c:v>
                </c:pt>
                <c:pt idx="4">
                  <c:v>8078</c:v>
                </c:pt>
                <c:pt idx="5">
                  <c:v>11386</c:v>
                </c:pt>
                <c:pt idx="6">
                  <c:v>11597</c:v>
                </c:pt>
                <c:pt idx="7">
                  <c:v>11670</c:v>
                </c:pt>
                <c:pt idx="8">
                  <c:v>12742</c:v>
                </c:pt>
                <c:pt idx="9">
                  <c:v>14325</c:v>
                </c:pt>
                <c:pt idx="10">
                  <c:v>17059</c:v>
                </c:pt>
                <c:pt idx="11">
                  <c:v>17819</c:v>
                </c:pt>
                <c:pt idx="12">
                  <c:v>17632</c:v>
                </c:pt>
                <c:pt idx="13">
                  <c:v>20806</c:v>
                </c:pt>
                <c:pt idx="14">
                  <c:v>24943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F6-44E6-BB07-6575C13FCACB}"/>
            </c:ext>
          </c:extLst>
        </c:ser>
        <c:ser>
          <c:idx val="3"/>
          <c:order val="3"/>
          <c:tx>
            <c:strRef>
              <c:f>RUD!$A$6</c:f>
              <c:strCache>
                <c:ptCount val="1"/>
                <c:pt idx="0">
                  <c:v> Daň z nemovitostí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RUD!$B$1:$P$2</c:f>
              <c:multiLvlStrCache>
                <c:ptCount val="15"/>
                <c:lvl>
                  <c:pt idx="0">
                    <c:v> v tis. Kč </c:v>
                  </c:pt>
                  <c:pt idx="1">
                    <c:v> v tis. Kč </c:v>
                  </c:pt>
                  <c:pt idx="2">
                    <c:v> v tis. Kč </c:v>
                  </c:pt>
                  <c:pt idx="3">
                    <c:v> v tis. Kč </c:v>
                  </c:pt>
                  <c:pt idx="4">
                    <c:v> v tis. Kč </c:v>
                  </c:pt>
                  <c:pt idx="5">
                    <c:v> v tis. Kč </c:v>
                  </c:pt>
                  <c:pt idx="6">
                    <c:v> v tis. Kč</c:v>
                  </c:pt>
                  <c:pt idx="7">
                    <c:v> v tis. Kč</c:v>
                  </c:pt>
                  <c:pt idx="8">
                    <c:v>v tis. Kč</c:v>
                  </c:pt>
                  <c:pt idx="9">
                    <c:v>v tis. Kč</c:v>
                  </c:pt>
                  <c:pt idx="10">
                    <c:v>v tis. Kč</c:v>
                  </c:pt>
                  <c:pt idx="11">
                    <c:v>v tis. Kč</c:v>
                  </c:pt>
                  <c:pt idx="12">
                    <c:v>v tis. Kč</c:v>
                  </c:pt>
                  <c:pt idx="13">
                    <c:v>v tis. Kč</c:v>
                  </c:pt>
                  <c:pt idx="14">
                    <c:v>v tis. Kč</c:v>
                  </c:pt>
                </c:lvl>
                <c:lvl>
                  <c:pt idx="0">
                    <c:v>2 008</c:v>
                  </c:pt>
                  <c:pt idx="1">
                    <c:v>2 009</c:v>
                  </c:pt>
                  <c:pt idx="2">
                    <c:v>2 010</c:v>
                  </c:pt>
                  <c:pt idx="3">
                    <c:v>2 011</c:v>
                  </c:pt>
                  <c:pt idx="4">
                    <c:v>2 012</c:v>
                  </c:pt>
                  <c:pt idx="5">
                    <c:v>2 013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  <c:pt idx="11">
                    <c:v>2019</c:v>
                  </c:pt>
                  <c:pt idx="12">
                    <c:v>2020</c:v>
                  </c:pt>
                  <c:pt idx="13">
                    <c:v>2021</c:v>
                  </c:pt>
                  <c:pt idx="14">
                    <c:v>2022</c:v>
                  </c:pt>
                </c:lvl>
              </c:multiLvlStrCache>
            </c:multiLvlStrRef>
          </c:cat>
          <c:val>
            <c:numRef>
              <c:f>RUD!$B$6:$P$6</c:f>
              <c:numCache>
                <c:formatCode>#,##0</c:formatCode>
                <c:ptCount val="15"/>
                <c:pt idx="0">
                  <c:v>1458</c:v>
                </c:pt>
                <c:pt idx="1">
                  <c:v>1717</c:v>
                </c:pt>
                <c:pt idx="2">
                  <c:v>2094</c:v>
                </c:pt>
                <c:pt idx="3">
                  <c:v>2111</c:v>
                </c:pt>
                <c:pt idx="4">
                  <c:v>2246</c:v>
                </c:pt>
                <c:pt idx="5">
                  <c:v>2201</c:v>
                </c:pt>
                <c:pt idx="6">
                  <c:v>2210</c:v>
                </c:pt>
                <c:pt idx="7">
                  <c:v>2442</c:v>
                </c:pt>
                <c:pt idx="8">
                  <c:v>2471</c:v>
                </c:pt>
                <c:pt idx="9">
                  <c:v>2421</c:v>
                </c:pt>
                <c:pt idx="10">
                  <c:v>2515</c:v>
                </c:pt>
                <c:pt idx="11">
                  <c:v>2477</c:v>
                </c:pt>
                <c:pt idx="12">
                  <c:v>2464</c:v>
                </c:pt>
                <c:pt idx="13">
                  <c:v>2421</c:v>
                </c:pt>
                <c:pt idx="14">
                  <c:v>2441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F6-44E6-BB07-6575C13FCACB}"/>
            </c:ext>
          </c:extLst>
        </c:ser>
        <c:ser>
          <c:idx val="4"/>
          <c:order val="4"/>
          <c:tx>
            <c:strRef>
              <c:f>RUD!$A$7</c:f>
              <c:strCache>
                <c:ptCount val="1"/>
                <c:pt idx="0">
                  <c:v> CELKEM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5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multiLvlStrRef>
              <c:f>RUD!$B$1:$P$2</c:f>
              <c:multiLvlStrCache>
                <c:ptCount val="15"/>
                <c:lvl>
                  <c:pt idx="0">
                    <c:v> v tis. Kč </c:v>
                  </c:pt>
                  <c:pt idx="1">
                    <c:v> v tis. Kč </c:v>
                  </c:pt>
                  <c:pt idx="2">
                    <c:v> v tis. Kč </c:v>
                  </c:pt>
                  <c:pt idx="3">
                    <c:v> v tis. Kč </c:v>
                  </c:pt>
                  <c:pt idx="4">
                    <c:v> v tis. Kč </c:v>
                  </c:pt>
                  <c:pt idx="5">
                    <c:v> v tis. Kč </c:v>
                  </c:pt>
                  <c:pt idx="6">
                    <c:v> v tis. Kč</c:v>
                  </c:pt>
                  <c:pt idx="7">
                    <c:v> v tis. Kč</c:v>
                  </c:pt>
                  <c:pt idx="8">
                    <c:v>v tis. Kč</c:v>
                  </c:pt>
                  <c:pt idx="9">
                    <c:v>v tis. Kč</c:v>
                  </c:pt>
                  <c:pt idx="10">
                    <c:v>v tis. Kč</c:v>
                  </c:pt>
                  <c:pt idx="11">
                    <c:v>v tis. Kč</c:v>
                  </c:pt>
                  <c:pt idx="12">
                    <c:v>v tis. Kč</c:v>
                  </c:pt>
                  <c:pt idx="13">
                    <c:v>v tis. Kč</c:v>
                  </c:pt>
                  <c:pt idx="14">
                    <c:v>v tis. Kč</c:v>
                  </c:pt>
                </c:lvl>
                <c:lvl>
                  <c:pt idx="0">
                    <c:v>2 008</c:v>
                  </c:pt>
                  <c:pt idx="1">
                    <c:v>2 009</c:v>
                  </c:pt>
                  <c:pt idx="2">
                    <c:v>2 010</c:v>
                  </c:pt>
                  <c:pt idx="3">
                    <c:v>2 011</c:v>
                  </c:pt>
                  <c:pt idx="4">
                    <c:v>2 012</c:v>
                  </c:pt>
                  <c:pt idx="5">
                    <c:v>2 013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  <c:pt idx="11">
                    <c:v>2019</c:v>
                  </c:pt>
                  <c:pt idx="12">
                    <c:v>2020</c:v>
                  </c:pt>
                  <c:pt idx="13">
                    <c:v>2021</c:v>
                  </c:pt>
                  <c:pt idx="14">
                    <c:v>2022</c:v>
                  </c:pt>
                </c:lvl>
              </c:multiLvlStrCache>
            </c:multiLvlStrRef>
          </c:cat>
          <c:val>
            <c:numRef>
              <c:f>RUD!$B$7:$P$7</c:f>
              <c:numCache>
                <c:formatCode>#,##0</c:formatCode>
                <c:ptCount val="15"/>
                <c:pt idx="0">
                  <c:v>19602</c:v>
                </c:pt>
                <c:pt idx="1">
                  <c:v>17001</c:v>
                </c:pt>
                <c:pt idx="2">
                  <c:v>19685</c:v>
                </c:pt>
                <c:pt idx="3">
                  <c:v>19015</c:v>
                </c:pt>
                <c:pt idx="4">
                  <c:v>18885</c:v>
                </c:pt>
                <c:pt idx="5">
                  <c:v>25827</c:v>
                </c:pt>
                <c:pt idx="6">
                  <c:v>27108</c:v>
                </c:pt>
                <c:pt idx="7">
                  <c:v>30279</c:v>
                </c:pt>
                <c:pt idx="8">
                  <c:v>30771</c:v>
                </c:pt>
                <c:pt idx="9">
                  <c:v>32226</c:v>
                </c:pt>
                <c:pt idx="10">
                  <c:v>35921</c:v>
                </c:pt>
                <c:pt idx="11">
                  <c:v>38803</c:v>
                </c:pt>
                <c:pt idx="12">
                  <c:v>36756</c:v>
                </c:pt>
                <c:pt idx="13">
                  <c:v>41153</c:v>
                </c:pt>
                <c:pt idx="14">
                  <c:v>48526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3F6-44E6-BB07-6575C13FCA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0635992"/>
        <c:axId val="500638736"/>
      </c:barChart>
      <c:catAx>
        <c:axId val="500635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00638736"/>
        <c:crosses val="autoZero"/>
        <c:auto val="1"/>
        <c:lblAlgn val="ctr"/>
        <c:lblOffset val="100"/>
        <c:noMultiLvlLbl val="0"/>
      </c:catAx>
      <c:valAx>
        <c:axId val="500638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00635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90626" cy="490569"/>
          </a:xfrm>
          <a:prstGeom prst="rect">
            <a:avLst/>
          </a:prstGeom>
        </p:spPr>
        <p:txBody>
          <a:bodyPr vert="horz" lIns="93965" tIns="46982" rIns="93965" bIns="46982" rtlCol="0"/>
          <a:lstStyle>
            <a:lvl1pPr algn="l">
              <a:defRPr sz="13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8507" y="1"/>
            <a:ext cx="2890626" cy="490569"/>
          </a:xfrm>
          <a:prstGeom prst="rect">
            <a:avLst/>
          </a:prstGeom>
        </p:spPr>
        <p:txBody>
          <a:bodyPr vert="horz" lIns="93965" tIns="46982" rIns="93965" bIns="46982" rtlCol="0"/>
          <a:lstStyle>
            <a:lvl1pPr algn="r">
              <a:defRPr sz="1300"/>
            </a:lvl1pPr>
          </a:lstStyle>
          <a:p>
            <a:pPr rtl="0"/>
            <a:fld id="{E3A0BD38-5902-4F5A-A418-DAF80D767574}" type="datetime1">
              <a:rPr lang="cs-CZ" smtClean="0"/>
              <a:t>08.06.2023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286849"/>
            <a:ext cx="2890626" cy="490568"/>
          </a:xfrm>
          <a:prstGeom prst="rect">
            <a:avLst/>
          </a:prstGeom>
        </p:spPr>
        <p:txBody>
          <a:bodyPr vert="horz" lIns="93965" tIns="46982" rIns="93965" bIns="46982" rtlCol="0" anchor="b"/>
          <a:lstStyle>
            <a:lvl1pPr algn="l">
              <a:defRPr sz="13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8507" y="9286849"/>
            <a:ext cx="2890626" cy="490568"/>
          </a:xfrm>
          <a:prstGeom prst="rect">
            <a:avLst/>
          </a:prstGeom>
        </p:spPr>
        <p:txBody>
          <a:bodyPr vert="horz" lIns="93965" tIns="46982" rIns="93965" bIns="46982" rtlCol="0" anchor="b"/>
          <a:lstStyle>
            <a:lvl1pPr algn="r">
              <a:defRPr sz="1300"/>
            </a:lvl1pPr>
          </a:lstStyle>
          <a:p>
            <a:pPr rtl="0"/>
            <a:fld id="{84A4F617-7A30-41D4-AB86-5D833C98E1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90626" cy="490569"/>
          </a:xfrm>
          <a:prstGeom prst="rect">
            <a:avLst/>
          </a:prstGeom>
        </p:spPr>
        <p:txBody>
          <a:bodyPr vert="horz" lIns="93965" tIns="46982" rIns="93965" bIns="46982" rtlCol="0"/>
          <a:lstStyle>
            <a:lvl1pPr algn="l">
              <a:defRPr sz="13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78507" y="1"/>
            <a:ext cx="2890626" cy="490569"/>
          </a:xfrm>
          <a:prstGeom prst="rect">
            <a:avLst/>
          </a:prstGeom>
        </p:spPr>
        <p:txBody>
          <a:bodyPr vert="horz" lIns="93965" tIns="46982" rIns="93965" bIns="46982" rtlCol="0"/>
          <a:lstStyle>
            <a:lvl1pPr algn="r">
              <a:defRPr sz="1300"/>
            </a:lvl1pPr>
          </a:lstStyle>
          <a:p>
            <a:pPr rtl="0"/>
            <a:fld id="{D81FEA86-EBF8-4A4E-9739-CB2265969290}" type="datetime1">
              <a:rPr lang="cs-CZ" noProof="0" smtClean="0"/>
              <a:t>08.06.2023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1222375"/>
            <a:ext cx="5865813" cy="3300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65" tIns="46982" rIns="93965" bIns="46982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7068" y="4705380"/>
            <a:ext cx="5336540" cy="3849857"/>
          </a:xfrm>
          <a:prstGeom prst="rect">
            <a:avLst/>
          </a:prstGeom>
        </p:spPr>
        <p:txBody>
          <a:bodyPr vert="horz" lIns="93965" tIns="46982" rIns="93965" bIns="46982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286849"/>
            <a:ext cx="2890626" cy="490568"/>
          </a:xfrm>
          <a:prstGeom prst="rect">
            <a:avLst/>
          </a:prstGeom>
        </p:spPr>
        <p:txBody>
          <a:bodyPr vert="horz" lIns="93965" tIns="46982" rIns="93965" bIns="46982" rtlCol="0" anchor="b"/>
          <a:lstStyle>
            <a:lvl1pPr algn="l">
              <a:defRPr sz="13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78507" y="9286849"/>
            <a:ext cx="2890626" cy="490568"/>
          </a:xfrm>
          <a:prstGeom prst="rect">
            <a:avLst/>
          </a:prstGeom>
        </p:spPr>
        <p:txBody>
          <a:bodyPr vert="horz" lIns="93965" tIns="46982" rIns="93965" bIns="46982" rtlCol="0" anchor="b"/>
          <a:lstStyle>
            <a:lvl1pPr algn="r">
              <a:defRPr sz="1300"/>
            </a:lvl1pPr>
          </a:lstStyle>
          <a:p>
            <a:pPr rtl="0"/>
            <a:fld id="{1B9A179D-2D27-49E2-B022-8EDDA2EFE682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sz="1300" i="1" dirty="0">
                <a:latin typeface="Arial" pitchFamily="34" charset="0"/>
                <a:cs typeface="Arial" pitchFamily="34" charset="0"/>
              </a:rPr>
              <a:t>Pokud chcete změnit obrázek na tomto snímku, vyberte tento obrázek a odstraňte ho. Pak klikněte na ikonu Obrázky v zástupném symbolu a vložte vlastní obrázek.</a:t>
            </a:r>
          </a:p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B9A179D-2D27-49E2-B022-8EDDA2EFE682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2422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3980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124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3559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6073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4059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1165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6643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1030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743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329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3574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9396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6367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479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5467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9474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9174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5511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 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cs-CZ" sz="1800" noProof="0"/>
          </a:p>
        </p:txBody>
      </p:sp>
      <p:sp>
        <p:nvSpPr>
          <p:cNvPr id="7" name="Volný tvar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rtlCol="0" anchor="b">
            <a:normAutofit/>
          </a:bodyPr>
          <a:lstStyle>
            <a:lvl1pPr algn="l" rtl="0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E450AD-E63B-4FBA-806D-3243B7B9F404}" type="datetime1">
              <a:rPr lang="cs-CZ" noProof="0" smtClean="0"/>
              <a:t>08.06.2023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Dva obrázky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invGray"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0" name="Obdélník 9"/>
          <p:cNvSpPr/>
          <p:nvPr/>
        </p:nvSpPr>
        <p:spPr bwMode="invGray"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800" noProof="0"/>
          </a:p>
        </p:txBody>
      </p:sp>
      <p:sp>
        <p:nvSpPr>
          <p:cNvPr id="12" name="Obdélník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1298448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invGray">
          <a:xfrm>
            <a:off x="1371273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3" name="Zástupný symbol pro text 3"/>
          <p:cNvSpPr>
            <a:spLocks noGrp="1"/>
          </p:cNvSpPr>
          <p:nvPr>
            <p:ph type="body" sz="half" idx="14"/>
          </p:nvPr>
        </p:nvSpPr>
        <p:spPr bwMode="invGray">
          <a:xfrm>
            <a:off x="6412954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430E46-E485-473F-8A5A-2A12896FE3D2}" type="datetime1">
              <a:rPr lang="cs-CZ" noProof="0" smtClean="0"/>
              <a:t>08.06.2023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A93336-89D7-45FD-9CA0-A5765D7DC0CB}" type="datetime1">
              <a:rPr lang="cs-CZ" noProof="0" smtClean="0"/>
              <a:t>08.06.2023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8" name="Obdélník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F80C08-9D66-461B-B849-AF0B9DDDAFFC}" type="datetime1">
              <a:rPr lang="cs-CZ" noProof="0" smtClean="0"/>
              <a:t>08.06.2023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7F8E3F6-DE14-48B2-B2BC-6FABA9630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1E6E9B-97D7-4FC1-A758-91EC41A28BB5}" type="datetime1">
              <a:rPr lang="cs-CZ" noProof="0" smtClean="0"/>
              <a:t>08.06.2023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sz="1800" noProof="0"/>
          </a:p>
        </p:txBody>
      </p:sp>
      <p:sp>
        <p:nvSpPr>
          <p:cNvPr id="11" name="Volný tvar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12" name="Volný tvar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rtlCol="0" anchor="b">
            <a:normAutofit/>
          </a:bodyPr>
          <a:lstStyle>
            <a:lvl1pPr algn="l" rtl="0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15" name="Zástupný symbol obrázku 14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sz="1800" noProof="0"/>
          </a:p>
        </p:txBody>
      </p:sp>
      <p:sp>
        <p:nvSpPr>
          <p:cNvPr id="8" name="Volný tvar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9" name="Volný tvar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10" name="Volný tvar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rtlCol="0" anchor="b">
            <a:normAutofit/>
          </a:bodyPr>
          <a:lstStyle>
            <a:lvl1pPr rtl="0"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95400" y="1828800"/>
            <a:ext cx="4572000" cy="4343400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A5EFC1-CF47-498A-A050-74A0AB227CE4}" type="datetime1">
              <a:rPr lang="cs-CZ" noProof="0" smtClean="0"/>
              <a:t>08.06.2023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6FB428-C818-4EE5-8B51-6FF19A560F10}" type="datetime1">
              <a:rPr lang="cs-CZ" noProof="0" smtClean="0"/>
              <a:t>08.06.2023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06EEBF-29B6-415D-AA4B-874907DEA5FB}" type="datetime1">
              <a:rPr lang="cs-CZ" noProof="0" smtClean="0"/>
              <a:t>08.06.2023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4DE339-6480-471D-A159-52F95148D050}" type="datetime1">
              <a:rPr lang="cs-CZ" noProof="0" smtClean="0"/>
              <a:t>08.06.2023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296D9E-D050-4EE5-876B-61535EA0B75D}" type="datetime1">
              <a:rPr lang="cs-CZ" noProof="0" smtClean="0"/>
              <a:t>08.06.2023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8" name="Obdélník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98AE9803-FC4A-4F96-9CB2-A005883BA6EA}" type="datetime1">
              <a:rPr lang="cs-CZ" noProof="0" smtClean="0"/>
              <a:t>08.06.2023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7F8E3F6-DE14-48B2-B2BC-6FABA9630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rnilov.cz/urad/samosprava/zastupitelstvo-vedeni-obce/klikaci-rozpoce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monitor.statnipokladna.cz/ucetni-jednotka/00268674/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/>
              <a:t>Informace o hospodaření obce Černilov za rok 2022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 anchor="b"/>
          <a:lstStyle/>
          <a:p>
            <a:r>
              <a:rPr lang="cs-CZ" dirty="0"/>
              <a:t>Podklad pro jednání zastupitelstva obce dne 8. 6. 2023</a:t>
            </a:r>
          </a:p>
        </p:txBody>
      </p:sp>
      <p:pic>
        <p:nvPicPr>
          <p:cNvPr id="11" name="Zástupný symbol pro obrázek 10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9" r="235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br>
              <a:rPr lang="cs-CZ" dirty="0"/>
            </a:br>
            <a:r>
              <a:rPr lang="cs-CZ" dirty="0">
                <a:solidFill>
                  <a:srgbClr val="E68F1A"/>
                </a:solidFill>
              </a:rPr>
              <a:t>Rok 2022</a:t>
            </a:r>
            <a:br>
              <a:rPr lang="cs-CZ" dirty="0">
                <a:solidFill>
                  <a:srgbClr val="E68F1A"/>
                </a:solidFill>
              </a:rPr>
            </a:br>
            <a:r>
              <a:rPr lang="cs-CZ" dirty="0"/>
              <a:t>Výdajová strana rozpočtu 			</a:t>
            </a: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75,555 mil. Kč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30748"/>
              </p:ext>
            </p:extLst>
          </p:nvPr>
        </p:nvGraphicFramePr>
        <p:xfrm>
          <a:off x="273377" y="1734532"/>
          <a:ext cx="11423815" cy="43073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9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8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3242">
                <a:tc>
                  <a:txBody>
                    <a:bodyPr/>
                    <a:lstStyle/>
                    <a:p>
                      <a:pPr rtl="0"/>
                      <a:r>
                        <a:rPr lang="cs-CZ" sz="2000" b="1" dirty="0">
                          <a:solidFill>
                            <a:schemeClr val="tx2"/>
                          </a:solidFill>
                        </a:rPr>
                        <a:t>Příjemci podpory z rozpočtu obce v roce 2022</a:t>
                      </a:r>
                    </a:p>
                    <a:p>
                      <a:pPr rtl="0"/>
                      <a:r>
                        <a:rPr lang="cs-CZ" sz="1600" b="0" dirty="0">
                          <a:solidFill>
                            <a:schemeClr val="tx2"/>
                          </a:solidFill>
                        </a:rPr>
                        <a:t>Dotace, tj. transfery s vyúčtováním</a:t>
                      </a:r>
                    </a:p>
                  </a:txBody>
                  <a:tcPr marL="44449" marR="44449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Výše podpory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 roce 2022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 Kč</a:t>
                      </a:r>
                      <a:endParaRPr lang="cs-CZ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Odvod podpory do rozpočtu obce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 roce 2022/2023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 Kč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6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Římskokatolická farnost Černilov </a:t>
                      </a:r>
                      <a:r>
                        <a:rPr lang="cs-CZ" sz="1200" b="0" dirty="0">
                          <a:effectLst/>
                        </a:rPr>
                        <a:t>(průzkumné a projektové práce – oprava věže kostela</a:t>
                      </a:r>
                      <a:r>
                        <a:rPr lang="cs-CZ" sz="1200" b="0" baseline="0" dirty="0">
                          <a:effectLst/>
                        </a:rPr>
                        <a:t>)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lvl="2" algn="r"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</a:rPr>
                        <a:t>530 000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</a:rPr>
                        <a:t>0</a:t>
                      </a:r>
                      <a:endParaRPr lang="cs-CZ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9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Creato</a:t>
                      </a:r>
                      <a:r>
                        <a:rPr lang="cs-CZ" sz="1400" dirty="0">
                          <a:effectLst/>
                        </a:rPr>
                        <a:t> Černilov </a:t>
                      </a:r>
                      <a:r>
                        <a:rPr lang="cs-CZ" sz="1200" b="0" dirty="0">
                          <a:effectLst/>
                        </a:rPr>
                        <a:t>(sportovní činnost)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290 000</a:t>
                      </a: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extLst>
                  <a:ext uri="{0D108BD9-81ED-4DB2-BD59-A6C34878D82A}">
                    <a16:rowId xmlns:a16="http://schemas.microsoft.com/office/drawing/2014/main" val="2885613048"/>
                  </a:ext>
                </a:extLst>
              </a:tr>
              <a:tr h="2509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FK Černilov </a:t>
                      </a:r>
                      <a:r>
                        <a:rPr lang="cs-CZ" sz="1200" b="0" dirty="0">
                          <a:effectLst/>
                        </a:rPr>
                        <a:t>(sportovní činnost)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150 000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8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Myslivecký spolek Černilov – Újezd </a:t>
                      </a:r>
                      <a:r>
                        <a:rPr lang="cs-CZ" sz="1200" b="0" dirty="0">
                          <a:effectLst/>
                        </a:rPr>
                        <a:t>(akce pro veřejnost, oprava střechy)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115 000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8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ULITA Černilov </a:t>
                      </a:r>
                      <a:r>
                        <a:rPr lang="cs-CZ" sz="1200" b="0" dirty="0">
                          <a:effectLst/>
                        </a:rPr>
                        <a:t>(kulturní akce pro veřejnost, klub maminek Dvoreček, Černilovský dvůr)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110 000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8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Oblastní charita Červený Kostelec </a:t>
                      </a:r>
                      <a:r>
                        <a:rPr lang="cs-CZ" sz="1200" b="0" dirty="0">
                          <a:effectLst/>
                        </a:rPr>
                        <a:t>(hospicové služby)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80 000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8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Oblastní charita Hradec Králové </a:t>
                      </a:r>
                      <a:r>
                        <a:rPr lang="cs-CZ" sz="1200" b="0" dirty="0">
                          <a:effectLst/>
                        </a:rPr>
                        <a:t>(domácí hospicová péče)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50 000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8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Spolek přátel </a:t>
                      </a:r>
                      <a:r>
                        <a:rPr lang="cs-CZ" sz="1400" dirty="0" err="1">
                          <a:effectLst/>
                        </a:rPr>
                        <a:t>Újezda</a:t>
                      </a:r>
                      <a:r>
                        <a:rPr lang="cs-CZ" sz="1400" dirty="0">
                          <a:effectLst/>
                        </a:rPr>
                        <a:t> </a:t>
                      </a:r>
                      <a:r>
                        <a:rPr lang="cs-CZ" sz="1200" b="0" dirty="0">
                          <a:effectLst/>
                        </a:rPr>
                        <a:t>(akce pro veřejnost)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36 500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11 574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8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LTC Černilov </a:t>
                      </a:r>
                      <a:r>
                        <a:rPr lang="cs-CZ" sz="1200" b="0" dirty="0">
                          <a:effectLst/>
                        </a:rPr>
                        <a:t>(sportovní činnost)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30 000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8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VK Černilov </a:t>
                      </a:r>
                      <a:r>
                        <a:rPr lang="cs-CZ" sz="1200" b="0" dirty="0">
                          <a:effectLst/>
                        </a:rPr>
                        <a:t>(sportovní činnost)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20 000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8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Jaromír Pavel – FBC Černilov </a:t>
                      </a:r>
                      <a:r>
                        <a:rPr lang="cs-CZ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(sportovní činnost)</a:t>
                      </a: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20 000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8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TJ Sokol Bukovina </a:t>
                      </a:r>
                      <a:r>
                        <a:rPr lang="cs-CZ" sz="1200" b="0" dirty="0">
                          <a:effectLst/>
                        </a:rPr>
                        <a:t>(sportovní činnosti, provoz Sokolovny v Bukovině)</a:t>
                      </a: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18 000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5 261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81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Celkem 2022</a:t>
                      </a: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marL="0" lvl="2" algn="r" defTabSz="914400" rtl="0" eaLnBrk="1" latinLnBrk="0" hangingPunct="1">
                        <a:spcAft>
                          <a:spcPts val="0"/>
                        </a:spcAft>
                      </a:pPr>
                      <a:endParaRPr lang="cs-CZ" sz="16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lvl="2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1 449 500</a:t>
                      </a:r>
                    </a:p>
                  </a:txBody>
                  <a:tcPr marL="44449" marR="4444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16 835</a:t>
                      </a:r>
                    </a:p>
                  </a:txBody>
                  <a:tcPr marL="44449" marR="44449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51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br>
              <a:rPr lang="cs-CZ" dirty="0"/>
            </a:br>
            <a:r>
              <a:rPr lang="cs-CZ" dirty="0">
                <a:solidFill>
                  <a:srgbClr val="E68F1A"/>
                </a:solidFill>
              </a:rPr>
              <a:t>Rok 2022</a:t>
            </a:r>
            <a:br>
              <a:rPr lang="cs-CZ" dirty="0">
                <a:solidFill>
                  <a:srgbClr val="E68F1A"/>
                </a:solidFill>
              </a:rPr>
            </a:br>
            <a:r>
              <a:rPr lang="cs-CZ" dirty="0"/>
              <a:t>Výdajová strana rozpočtu 			</a:t>
            </a: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75,555 mil. Kč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706386"/>
              </p:ext>
            </p:extLst>
          </p:nvPr>
        </p:nvGraphicFramePr>
        <p:xfrm>
          <a:off x="282804" y="1851564"/>
          <a:ext cx="9671901" cy="4320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77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4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2209">
                <a:tc>
                  <a:txBody>
                    <a:bodyPr/>
                    <a:lstStyle/>
                    <a:p>
                      <a:pPr rtl="0"/>
                      <a:r>
                        <a:rPr lang="cs-CZ" sz="2000" b="1" dirty="0">
                          <a:solidFill>
                            <a:schemeClr val="tx2"/>
                          </a:solidFill>
                        </a:rPr>
                        <a:t>Příjemci podpory z rozpočtu obce v roce 2022</a:t>
                      </a:r>
                    </a:p>
                    <a:p>
                      <a:pPr rtl="0"/>
                      <a:r>
                        <a:rPr lang="cs-CZ" sz="1600" b="0" dirty="0">
                          <a:solidFill>
                            <a:schemeClr val="tx2"/>
                          </a:solidFill>
                        </a:rPr>
                        <a:t>Dary, tj. transfery bez vyúčtování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Výše podpory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 roce 2022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 Kč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3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Spolek NESYTÁ </a:t>
                      </a:r>
                      <a:r>
                        <a:rPr lang="cs-CZ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– příspěvek na letní dětský tábor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lvl="2" algn="r"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15 000</a:t>
                      </a: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Zdravotní klaun o. p. s. – </a:t>
                      </a:r>
                      <a:r>
                        <a:rPr lang="cs-CZ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činnost zdravotních klaunů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10 000</a:t>
                      </a: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2885613048"/>
                  </a:ext>
                </a:extLst>
              </a:tr>
              <a:tr h="2627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Linka bezpečí – </a:t>
                      </a:r>
                      <a:r>
                        <a:rPr lang="cs-CZ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celostátní telefonní Linka bezpečí a Rodičovská linka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10 000</a:t>
                      </a: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8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Obecný zájem </a:t>
                      </a:r>
                      <a:r>
                        <a:rPr lang="cs-CZ" sz="1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z.ú</a:t>
                      </a:r>
                      <a:r>
                        <a:rPr lang="cs-CZ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r>
                        <a:rPr lang="cs-CZ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– sociální služby 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5 000</a:t>
                      </a: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8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Brož Zdeněk – </a:t>
                      </a:r>
                      <a:r>
                        <a:rPr lang="cs-CZ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organizace vánočního turnaje ve stolním tenise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5 000</a:t>
                      </a: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8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Oblastní charita Dvůr Králové n. L. – Občanská poradna Jaroměř</a:t>
                      </a: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3 000</a:t>
                      </a: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2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Celkem dary poskytnuté 2022</a:t>
                      </a: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lvl="2" algn="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48 000</a:t>
                      </a: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8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8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8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Římskokatolická farnost Černilov </a:t>
                      </a:r>
                      <a:r>
                        <a:rPr lang="cs-CZ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(rekonstrukce bytů čp. 1) – humanitární pomoc Ukrajina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lvl="2" algn="r">
                        <a:spcAft>
                          <a:spcPts val="0"/>
                        </a:spcAft>
                      </a:pPr>
                      <a:r>
                        <a:rPr lang="cs-CZ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236 528</a:t>
                      </a: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8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Smirnova</a:t>
                      </a:r>
                      <a:r>
                        <a:rPr lang="cs-CZ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cs-CZ" sz="1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Tetiana</a:t>
                      </a:r>
                      <a:r>
                        <a:rPr lang="cs-CZ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– </a:t>
                      </a:r>
                      <a:r>
                        <a:rPr lang="cs-CZ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humanitární pomoc Ukrajina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40 000</a:t>
                      </a: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8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Bondar</a:t>
                      </a:r>
                      <a:r>
                        <a:rPr lang="cs-CZ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Daria </a:t>
                      </a:r>
                      <a:r>
                        <a:rPr lang="cs-CZ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– humanitární pomoc Ukrajina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10 000</a:t>
                      </a: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26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Celkem humanitární pomoc 2022</a:t>
                      </a:r>
                    </a:p>
                  </a:txBody>
                  <a:tcPr marL="44449" marR="44449" marT="0" marB="0" anchor="b"/>
                </a:tc>
                <a:tc>
                  <a:txBody>
                    <a:bodyPr/>
                    <a:lstStyle/>
                    <a:p>
                      <a:pPr lvl="2" algn="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286 528</a:t>
                      </a:r>
                    </a:p>
                  </a:txBody>
                  <a:tcPr marL="44449" marR="44449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81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br>
              <a:rPr lang="cs-CZ" dirty="0"/>
            </a:br>
            <a:r>
              <a:rPr lang="cs-CZ" dirty="0">
                <a:solidFill>
                  <a:srgbClr val="E68F1A"/>
                </a:solidFill>
              </a:rPr>
              <a:t>Rok 2022</a:t>
            </a:r>
            <a:br>
              <a:rPr lang="cs-CZ" dirty="0">
                <a:solidFill>
                  <a:srgbClr val="E68F1A"/>
                </a:solidFill>
              </a:rPr>
            </a:br>
            <a:r>
              <a:rPr lang="cs-CZ" dirty="0"/>
              <a:t>Výdajová strana rozpočtu 			</a:t>
            </a: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75,556 mil. Kč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560109" y="1592942"/>
            <a:ext cx="10092179" cy="518474"/>
          </a:xfrm>
        </p:spPr>
        <p:txBody>
          <a:bodyPr rtlCol="0">
            <a:normAutofit fontScale="92500"/>
          </a:bodyPr>
          <a:lstStyle/>
          <a:p>
            <a:pPr rtl="0"/>
            <a:r>
              <a:rPr lang="cs-CZ" b="1" dirty="0"/>
              <a:t>Kapitálové výdaje		38,569 mil. Kč 		</a:t>
            </a:r>
            <a:r>
              <a:rPr lang="cs-CZ" sz="2000" dirty="0"/>
              <a:t>(51 % příjmů obce)</a:t>
            </a:r>
            <a:endParaRPr lang="cs-CZ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0" y="2956282"/>
            <a:ext cx="12192000" cy="3444518"/>
          </a:xfrm>
          <a:solidFill>
            <a:schemeClr val="accent1">
              <a:lumMod val="20000"/>
              <a:lumOff val="80000"/>
              <a:alpha val="49000"/>
            </a:schemeClr>
          </a:solidFill>
        </p:spPr>
        <p:txBody>
          <a:bodyPr rtlCol="0">
            <a:noAutofit/>
          </a:bodyPr>
          <a:lstStyle/>
          <a:p>
            <a:pPr lvl="0">
              <a:spcBef>
                <a:spcPts val="600"/>
              </a:spcBef>
            </a:pPr>
            <a:r>
              <a:rPr lang="cs-CZ" sz="1200" dirty="0"/>
              <a:t>2020/HIM/0002 </a:t>
            </a:r>
            <a:r>
              <a:rPr lang="cs-CZ" sz="1200" b="1" dirty="0"/>
              <a:t>Nástavba ZŠ </a:t>
            </a:r>
            <a:r>
              <a:rPr lang="cs-CZ" sz="1200" dirty="0"/>
              <a:t>– část dokončení stavby vč. vybavení učeben					                   31,202.124,51 Kč	</a:t>
            </a:r>
          </a:p>
          <a:p>
            <a:pPr lvl="0">
              <a:spcBef>
                <a:spcPts val="600"/>
              </a:spcBef>
            </a:pPr>
            <a:r>
              <a:rPr lang="cs-CZ" sz="1200" dirty="0"/>
              <a:t>2020/HIM/0008 </a:t>
            </a:r>
            <a:r>
              <a:rPr lang="cs-CZ" sz="1200" b="1" dirty="0"/>
              <a:t>Dopravní opatření – komunikace ke katolickému kostelu - </a:t>
            </a:r>
            <a:r>
              <a:rPr lang="cs-CZ" sz="1200" dirty="0"/>
              <a:t>příprava					  32.415,25 Kč		</a:t>
            </a:r>
          </a:p>
          <a:p>
            <a:pPr lvl="0">
              <a:spcBef>
                <a:spcPts val="600"/>
              </a:spcBef>
            </a:pPr>
            <a:r>
              <a:rPr lang="cs-CZ" sz="1200" dirty="0"/>
              <a:t>2021/HIM/0001 </a:t>
            </a:r>
            <a:r>
              <a:rPr lang="cs-CZ" sz="1200" b="1" dirty="0"/>
              <a:t>Rampa u školní jídelny         </a:t>
            </a:r>
            <a:r>
              <a:rPr lang="cs-CZ" sz="1200" dirty="0"/>
              <a:t>		       					                        570.553,82 Kč</a:t>
            </a:r>
          </a:p>
          <a:p>
            <a:pPr lvl="0">
              <a:spcBef>
                <a:spcPts val="600"/>
              </a:spcBef>
            </a:pPr>
            <a:r>
              <a:rPr lang="cs-CZ" sz="1200" dirty="0"/>
              <a:t>2021/HIM/0003 </a:t>
            </a:r>
            <a:r>
              <a:rPr lang="cs-CZ" sz="1200" b="1" dirty="0"/>
              <a:t>Kolumbárium na katolickém hřbitově</a:t>
            </a:r>
            <a:r>
              <a:rPr lang="cs-CZ" sz="1200" dirty="0"/>
              <a:t>		                  			                                                874.548,68 Kč	</a:t>
            </a:r>
          </a:p>
          <a:p>
            <a:pPr lvl="0">
              <a:spcBef>
                <a:spcPts val="600"/>
              </a:spcBef>
            </a:pPr>
            <a:r>
              <a:rPr lang="cs-CZ" sz="1200" dirty="0"/>
              <a:t>2021/HIM/0004 </a:t>
            </a:r>
            <a:r>
              <a:rPr lang="cs-CZ" sz="1200" b="1" dirty="0"/>
              <a:t>R 186 </a:t>
            </a:r>
            <a:r>
              <a:rPr lang="cs-CZ" sz="1200" dirty="0"/>
              <a:t>– </a:t>
            </a:r>
            <a:r>
              <a:rPr lang="cs-CZ" sz="1200" b="1" dirty="0"/>
              <a:t>Újezd (úprava stavidla, vklad)</a:t>
            </a:r>
            <a:r>
              <a:rPr lang="cs-CZ" sz="1200" dirty="0"/>
              <a:t>				                                                                            4.680,00 Kč</a:t>
            </a:r>
          </a:p>
          <a:p>
            <a:pPr lvl="0">
              <a:spcBef>
                <a:spcPts val="600"/>
              </a:spcBef>
            </a:pPr>
            <a:r>
              <a:rPr lang="cs-CZ" sz="1200" dirty="0"/>
              <a:t>2022/HIM/0001 </a:t>
            </a:r>
            <a:r>
              <a:rPr lang="cs-CZ" sz="1200" b="1" dirty="0"/>
              <a:t>Vozidlo ISUZU vč. vodní nádrže </a:t>
            </a:r>
            <a:r>
              <a:rPr lang="cs-CZ" sz="1200" dirty="0"/>
              <a:t>	  					                        927.660,00 Kč</a:t>
            </a:r>
          </a:p>
          <a:p>
            <a:pPr lvl="0">
              <a:spcBef>
                <a:spcPts val="600"/>
              </a:spcBef>
            </a:pPr>
            <a:r>
              <a:rPr lang="cs-CZ" sz="1200" dirty="0"/>
              <a:t>2022/HIM/0002 </a:t>
            </a:r>
            <a:r>
              <a:rPr lang="cs-CZ" sz="1200" b="1" dirty="0"/>
              <a:t>Rekonstrukce veřejného osvětlení Černilov, Bukovina, Újezd</a:t>
            </a:r>
            <a:r>
              <a:rPr lang="cs-CZ" sz="1200" dirty="0"/>
              <a:t>		 		                     3,472.024,51 Kč	                  </a:t>
            </a:r>
          </a:p>
          <a:p>
            <a:pPr lvl="0">
              <a:spcBef>
                <a:spcPts val="600"/>
              </a:spcBef>
            </a:pPr>
            <a:r>
              <a:rPr lang="cs-CZ" sz="1200" dirty="0"/>
              <a:t>2022/HIM/0003 </a:t>
            </a:r>
            <a:r>
              <a:rPr lang="cs-CZ" sz="1200" b="1" dirty="0"/>
              <a:t>Serverovna ZŠ</a:t>
            </a:r>
            <a:r>
              <a:rPr lang="cs-CZ" sz="1200" dirty="0"/>
              <a:t>	                         					                                                139.184,01 Kč</a:t>
            </a:r>
          </a:p>
          <a:p>
            <a:pPr lvl="0">
              <a:spcBef>
                <a:spcPts val="600"/>
              </a:spcBef>
            </a:pPr>
            <a:r>
              <a:rPr lang="cs-CZ" sz="1200" dirty="0"/>
              <a:t>2022/HIM/0004 </a:t>
            </a:r>
            <a:r>
              <a:rPr lang="cs-CZ" sz="1200" b="1" dirty="0"/>
              <a:t>Mostek na Divec </a:t>
            </a:r>
            <a:r>
              <a:rPr lang="cs-CZ" sz="1200" dirty="0"/>
              <a:t>– příprava rekonstrukce	                                                                                                                                                    1.210,00 Kč</a:t>
            </a:r>
          </a:p>
          <a:p>
            <a:pPr lvl="0">
              <a:spcBef>
                <a:spcPts val="600"/>
              </a:spcBef>
            </a:pPr>
            <a:r>
              <a:rPr lang="cs-CZ" sz="1200" dirty="0"/>
              <a:t>2022/HIM/0005 </a:t>
            </a:r>
            <a:r>
              <a:rPr lang="cs-CZ" sz="1200" b="1" dirty="0"/>
              <a:t>Rekonstrukce hasičské zbrojnice </a:t>
            </a:r>
            <a:r>
              <a:rPr lang="cs-CZ" sz="1200" dirty="0"/>
              <a:t>– projektová příprava                                                                                                                            1,324.466,00 Kč</a:t>
            </a:r>
          </a:p>
          <a:p>
            <a:pPr lvl="0">
              <a:spcBef>
                <a:spcPts val="600"/>
              </a:spcBef>
            </a:pPr>
            <a:r>
              <a:rPr lang="cs-CZ" sz="1200" dirty="0"/>
              <a:t>2022/POZ/0001 </a:t>
            </a:r>
            <a:r>
              <a:rPr lang="cs-CZ" sz="1200" b="1" dirty="0"/>
              <a:t>Koupě pozemku </a:t>
            </a:r>
            <a:r>
              <a:rPr lang="cs-CZ" sz="1200" b="1" dirty="0" err="1"/>
              <a:t>p.č</a:t>
            </a:r>
            <a:r>
              <a:rPr lang="cs-CZ" sz="1200" b="1" dirty="0"/>
              <a:t>. 4308, Černilov                                                                                                                                                                    </a:t>
            </a:r>
            <a:r>
              <a:rPr lang="cs-CZ" sz="1200" dirty="0"/>
              <a:t>16.000,00 Kč</a:t>
            </a:r>
          </a:p>
          <a:p>
            <a:pPr lvl="0">
              <a:spcBef>
                <a:spcPts val="600"/>
              </a:spcBef>
            </a:pPr>
            <a:r>
              <a:rPr lang="cs-CZ" sz="1200" dirty="0"/>
              <a:t>2022/POZ/0002 </a:t>
            </a:r>
            <a:r>
              <a:rPr lang="cs-CZ" sz="1200" b="1" dirty="0"/>
              <a:t>Směna pozemku </a:t>
            </a:r>
            <a:r>
              <a:rPr lang="cs-CZ" sz="1200" b="1" dirty="0" err="1"/>
              <a:t>p.č</a:t>
            </a:r>
            <a:r>
              <a:rPr lang="cs-CZ" sz="1200" b="1" dirty="0"/>
              <a:t>. 1073 díl b, Újezd</a:t>
            </a:r>
            <a:r>
              <a:rPr lang="cs-CZ" sz="1200" dirty="0"/>
              <a:t>					                                                    4.327,50 Kč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cs-CZ" sz="1200" dirty="0"/>
              <a:t>	   			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cs-CZ" sz="1200" dirty="0"/>
              <a:t>				</a:t>
            </a:r>
            <a:endParaRPr lang="cs-CZ" altLang="cs-CZ" sz="1200" dirty="0"/>
          </a:p>
          <a:p>
            <a:pPr>
              <a:spcBef>
                <a:spcPts val="813"/>
              </a:spcBef>
              <a:buNone/>
            </a:pPr>
            <a:endParaRPr lang="cs-CZ" sz="1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241237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C00000"/>
                </a:solidFill>
              </a:rPr>
              <a:t>Výdaje z rozpočtu obce na investiční akce realizované v roce 2022</a:t>
            </a:r>
          </a:p>
        </p:txBody>
      </p:sp>
    </p:spTree>
    <p:extLst>
      <p:ext uri="{BB962C8B-B14F-4D97-AF65-F5344CB8AC3E}">
        <p14:creationId xmlns:p14="http://schemas.microsoft.com/office/powerpoint/2010/main" val="270022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venku, obloha, auto, text&#10;&#10;Popis byl vytvořen automaticky">
            <a:extLst>
              <a:ext uri="{FF2B5EF4-FFF2-40B4-BE49-F238E27FC236}">
                <a16:creationId xmlns:a16="http://schemas.microsoft.com/office/drawing/2014/main" id="{3BF02D87-FD03-216D-62F8-E2ECF289C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50" r="3987" b="10914"/>
          <a:stretch/>
        </p:blipFill>
        <p:spPr>
          <a:xfrm>
            <a:off x="0" y="0"/>
            <a:ext cx="5648326" cy="332422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5697254-4710-5539-39FA-8BD7540775C5}"/>
              </a:ext>
            </a:extLst>
          </p:cNvPr>
          <p:cNvSpPr txBox="1"/>
          <p:nvPr/>
        </p:nvSpPr>
        <p:spPr>
          <a:xfrm>
            <a:off x="-1153" y="3429000"/>
            <a:ext cx="205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Nástavba ZŠ</a:t>
            </a:r>
          </a:p>
        </p:txBody>
      </p:sp>
      <p:pic>
        <p:nvPicPr>
          <p:cNvPr id="5" name="Obrázek 4" descr="Obsah obrázku venku, vozidlo, auto, Pozemní vozidlo&#10;&#10;Popis byl vytvořen automaticky">
            <a:extLst>
              <a:ext uri="{FF2B5EF4-FFF2-40B4-BE49-F238E27FC236}">
                <a16:creationId xmlns:a16="http://schemas.microsoft.com/office/drawing/2014/main" id="{A3A16E8F-42C8-CC4E-B541-6FB4AF519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845"/>
          <a:stretch/>
        </p:blipFill>
        <p:spPr>
          <a:xfrm rot="5400000">
            <a:off x="129308" y="3766154"/>
            <a:ext cx="2657477" cy="265198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A6ABF45-A31F-53C8-302C-C17225ACDDC5}"/>
              </a:ext>
            </a:extLst>
          </p:cNvPr>
          <p:cNvSpPr txBox="1"/>
          <p:nvPr/>
        </p:nvSpPr>
        <p:spPr>
          <a:xfrm>
            <a:off x="124981" y="6488668"/>
            <a:ext cx="19335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dirty="0"/>
              <a:t>Vozidlo ISUZU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3DFC604-3E04-5D54-4B1C-0C0F879AA37F}"/>
              </a:ext>
            </a:extLst>
          </p:cNvPr>
          <p:cNvSpPr txBox="1"/>
          <p:nvPr/>
        </p:nvSpPr>
        <p:spPr>
          <a:xfrm>
            <a:off x="9980819" y="3324232"/>
            <a:ext cx="199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Kolumbárium</a:t>
            </a:r>
          </a:p>
        </p:txBody>
      </p:sp>
      <p:pic>
        <p:nvPicPr>
          <p:cNvPr id="4" name="Obrázek 3" descr="Obsah obrázku venku, obloha, budova, mrak&#10;&#10;Popis byl vytvořen automaticky">
            <a:extLst>
              <a:ext uri="{FF2B5EF4-FFF2-40B4-BE49-F238E27FC236}">
                <a16:creationId xmlns:a16="http://schemas.microsoft.com/office/drawing/2014/main" id="{3D01DBED-296C-4378-12F6-7D4B1D4907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6" t="4447" r="-1476" b="28329"/>
          <a:stretch/>
        </p:blipFill>
        <p:spPr>
          <a:xfrm>
            <a:off x="3074708" y="3693564"/>
            <a:ext cx="3115235" cy="272732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4E8538C-AE9A-E3B2-CA6F-A808CB0F9DA8}"/>
              </a:ext>
            </a:extLst>
          </p:cNvPr>
          <p:cNvSpPr txBox="1"/>
          <p:nvPr/>
        </p:nvSpPr>
        <p:spPr>
          <a:xfrm>
            <a:off x="3040649" y="6453343"/>
            <a:ext cx="275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Rampa u školní jídelny</a:t>
            </a:r>
          </a:p>
        </p:txBody>
      </p:sp>
      <p:pic>
        <p:nvPicPr>
          <p:cNvPr id="13" name="Obrázek 12" descr="Obsah obrázku Letecké snímkování, mapa, Pohled z ptačí perspektivy, dopravní uzel&#10;&#10;Popis byl vytvořen automaticky">
            <a:extLst>
              <a:ext uri="{FF2B5EF4-FFF2-40B4-BE49-F238E27FC236}">
                <a16:creationId xmlns:a16="http://schemas.microsoft.com/office/drawing/2014/main" id="{BADB6A5A-BF97-1165-6E8E-8123EADA5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0410" y="4322679"/>
            <a:ext cx="3029537" cy="2350655"/>
          </a:xfrm>
          <a:prstGeom prst="rect">
            <a:avLst/>
          </a:prstGeom>
        </p:spPr>
      </p:pic>
      <p:pic>
        <p:nvPicPr>
          <p:cNvPr id="11" name="Obrázek 10" descr="Obsah obrázku venku, obloha, tráva, rostlina&#10;&#10;Popis byl vytvořen automaticky">
            <a:extLst>
              <a:ext uri="{FF2B5EF4-FFF2-40B4-BE49-F238E27FC236}">
                <a16:creationId xmlns:a16="http://schemas.microsoft.com/office/drawing/2014/main" id="{2FE99362-45CA-4692-F877-45922F7D57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4478" y="3281249"/>
            <a:ext cx="2653915" cy="199043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021A5AF-EC56-3FFF-C825-C0C03BF43DB7}"/>
              </a:ext>
            </a:extLst>
          </p:cNvPr>
          <p:cNvSpPr txBox="1"/>
          <p:nvPr/>
        </p:nvSpPr>
        <p:spPr>
          <a:xfrm>
            <a:off x="6477577" y="5491139"/>
            <a:ext cx="275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Záhumenní cesta Újezd</a:t>
            </a:r>
          </a:p>
        </p:txBody>
      </p:sp>
      <p:pic>
        <p:nvPicPr>
          <p:cNvPr id="12" name="Obrázek 11" descr="Obsah obrázku venku, tráva, obloha, rostlina&#10;&#10;Popis byl vytvořen automaticky">
            <a:extLst>
              <a:ext uri="{FF2B5EF4-FFF2-40B4-BE49-F238E27FC236}">
                <a16:creationId xmlns:a16="http://schemas.microsoft.com/office/drawing/2014/main" id="{258829C3-D9DC-034C-6EFD-69F7945F92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11" r="8485" b="25253"/>
          <a:stretch/>
        </p:blipFill>
        <p:spPr>
          <a:xfrm>
            <a:off x="6010119" y="0"/>
            <a:ext cx="6067680" cy="316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10171670" cy="1036850"/>
          </a:xfrm>
        </p:spPr>
        <p:txBody>
          <a:bodyPr rtlCol="0">
            <a:normAutofit fontScale="90000"/>
          </a:bodyPr>
          <a:lstStyle/>
          <a:p>
            <a:pPr rtl="0"/>
            <a:r>
              <a:rPr lang="cs-CZ" dirty="0"/>
              <a:t>Informace o hospodaření příspěvkové organizace v roce 2022</a:t>
            </a:r>
            <a:br>
              <a:rPr lang="cs-CZ" dirty="0"/>
            </a:br>
            <a:r>
              <a:rPr lang="cs-CZ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Masarykovy jubilejní základní a mateřské školy v Černilově, IČ 70986126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295400" y="1663910"/>
            <a:ext cx="10645002" cy="117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cs-CZ" altLang="cs-CZ" sz="1200" b="1" dirty="0">
                <a:latin typeface="+mn-lt"/>
              </a:rPr>
              <a:t>I. výnosy </a:t>
            </a:r>
            <a:r>
              <a:rPr lang="cs-CZ" altLang="cs-CZ" sz="1200" dirty="0">
                <a:latin typeface="+mn-lt"/>
              </a:rPr>
              <a:t>celkem</a:t>
            </a:r>
            <a:r>
              <a:rPr lang="cs-CZ" altLang="cs-CZ" sz="1200" b="1" dirty="0">
                <a:latin typeface="+mn-lt"/>
              </a:rPr>
              <a:t> 	 47 855 tis. Kč (hlavní činnost)</a:t>
            </a:r>
            <a:r>
              <a:rPr lang="cs-CZ" altLang="cs-CZ" sz="1000" b="1" dirty="0">
                <a:latin typeface="+mn-lt"/>
              </a:rPr>
              <a:t>		</a:t>
            </a:r>
            <a:r>
              <a:rPr lang="cs-CZ" altLang="cs-CZ" sz="1200" b="1" dirty="0">
                <a:latin typeface="+mj-lt"/>
              </a:rPr>
              <a:t>II. náklady </a:t>
            </a:r>
            <a:r>
              <a:rPr lang="cs-CZ" altLang="cs-CZ" sz="1200" dirty="0">
                <a:latin typeface="+mj-lt"/>
              </a:rPr>
              <a:t>celkem</a:t>
            </a:r>
            <a:r>
              <a:rPr lang="cs-CZ" altLang="cs-CZ" sz="1200" b="1" dirty="0">
                <a:latin typeface="+mj-lt"/>
              </a:rPr>
              <a:t>	48 297 tis. Kč (hlavní činnost)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1000" dirty="0">
                <a:latin typeface="+mn-lt"/>
              </a:rPr>
              <a:t>			</a:t>
            </a:r>
            <a:r>
              <a:rPr lang="cs-CZ" altLang="cs-CZ" sz="1000" b="1" dirty="0"/>
              <a:t>       </a:t>
            </a:r>
            <a:r>
              <a:rPr lang="cs-CZ" altLang="cs-CZ" sz="1200" b="1" dirty="0">
                <a:latin typeface="+mn-lt"/>
              </a:rPr>
              <a:t>911 tis. Kč (hospodářská činnost) </a:t>
            </a:r>
            <a:r>
              <a:rPr lang="cs-CZ" altLang="cs-CZ" sz="1000" dirty="0">
                <a:latin typeface="+mn-lt"/>
              </a:rPr>
              <a:t>				      </a:t>
            </a:r>
            <a:r>
              <a:rPr lang="cs-CZ" altLang="cs-CZ" sz="1200" b="1" dirty="0">
                <a:latin typeface="+mn-lt"/>
              </a:rPr>
              <a:t>861 tis. Kč (hospodářská činnost)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000" dirty="0">
                <a:latin typeface="+mn-lt"/>
              </a:rPr>
              <a:t>			</a:t>
            </a:r>
            <a:r>
              <a:rPr lang="cs-CZ" altLang="cs-CZ" sz="1000" dirty="0"/>
              <a:t>      </a:t>
            </a:r>
            <a:r>
              <a:rPr lang="cs-CZ" altLang="cs-CZ" sz="1000" dirty="0">
                <a:latin typeface="+mj-lt"/>
              </a:rPr>
              <a:t>Pronájmy, jídelna pro cizí strávníky </a:t>
            </a:r>
            <a:r>
              <a:rPr lang="cs-CZ" altLang="cs-CZ" sz="1000" dirty="0">
                <a:latin typeface="+mn-lt"/>
              </a:rPr>
              <a:t>			    	     </a:t>
            </a:r>
            <a:r>
              <a:rPr lang="cs-CZ" altLang="cs-CZ" sz="1000" b="1" dirty="0">
                <a:latin typeface="+mn-lt"/>
              </a:rPr>
              <a:t>		      </a:t>
            </a:r>
            <a:r>
              <a:rPr lang="cs-CZ" altLang="cs-CZ" sz="1000" dirty="0">
                <a:latin typeface="+mn-lt"/>
              </a:rPr>
              <a:t>		</a:t>
            </a:r>
            <a:r>
              <a:rPr lang="cs-CZ" altLang="cs-CZ" sz="1200" b="1" dirty="0">
                <a:latin typeface="+mn-lt"/>
              </a:rPr>
              <a:t>   </a:t>
            </a:r>
            <a:r>
              <a:rPr lang="cs-CZ" altLang="cs-CZ" sz="1000" b="1" dirty="0">
                <a:latin typeface="+mn-lt"/>
              </a:rPr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200" b="1" dirty="0">
                <a:latin typeface="+mn-lt"/>
              </a:rPr>
              <a:t>III. hospodářský výsledek PO za 2022 	</a:t>
            </a:r>
            <a:r>
              <a:rPr lang="cs-CZ" altLang="cs-CZ" sz="1200" b="1" dirty="0">
                <a:solidFill>
                  <a:srgbClr val="FF0000"/>
                </a:solidFill>
                <a:latin typeface="+mn-lt"/>
              </a:rPr>
              <a:t>         	</a:t>
            </a:r>
            <a:r>
              <a:rPr lang="cs-CZ" altLang="cs-CZ" sz="1200" b="1" dirty="0">
                <a:solidFill>
                  <a:schemeClr val="tx2"/>
                </a:solidFill>
                <a:latin typeface="+mn-lt"/>
              </a:rPr>
              <a:t>-  442 tis. Kč </a:t>
            </a:r>
            <a:r>
              <a:rPr lang="cs-CZ" altLang="cs-CZ" sz="1200" b="1" dirty="0">
                <a:latin typeface="+mn-lt"/>
              </a:rPr>
              <a:t>(hlavní činnost)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200" b="1" dirty="0">
                <a:latin typeface="+mn-lt"/>
              </a:rPr>
              <a:t>			        		+   50 tis. Kč (hospodářská činnost)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29914" y="3382897"/>
            <a:ext cx="11732172" cy="96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cs-CZ" sz="1050" b="1" dirty="0">
                <a:solidFill>
                  <a:schemeClr val="tx2"/>
                </a:solidFill>
                <a:latin typeface="+mn-lt"/>
              </a:rPr>
              <a:t>Rada obce rozhodla o uhrazení vykázané ztráty za rok 2022 z rezervního fondu (314 tis. Kč) a z výsledku hospodaření z letošního roku (79 tis. Kč). </a:t>
            </a:r>
          </a:p>
          <a:p>
            <a:pPr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cs-CZ" sz="1050" dirty="0">
                <a:latin typeface="+mn-lt"/>
              </a:rPr>
              <a:t>Účetní závěrka příspěvkové organizace byla </a:t>
            </a:r>
            <a:r>
              <a:rPr lang="cs-CZ" altLang="cs-CZ" sz="1050" b="1" dirty="0">
                <a:latin typeface="+mn-lt"/>
              </a:rPr>
              <a:t>schválena Radou obce dne 3. 4. 2023</a:t>
            </a:r>
            <a:r>
              <a:rPr lang="cs-CZ" altLang="cs-CZ" sz="1050" dirty="0">
                <a:latin typeface="+mn-lt"/>
              </a:rPr>
              <a:t>.</a:t>
            </a:r>
          </a:p>
          <a:p>
            <a:pPr>
              <a:spcBef>
                <a:spcPts val="750"/>
              </a:spcBef>
              <a:buClrTx/>
            </a:pPr>
            <a:r>
              <a:rPr lang="cs-CZ" altLang="cs-CZ" sz="1050" i="1" dirty="0">
                <a:latin typeface="+mn-lt"/>
              </a:rPr>
              <a:t>Dokumenty hospodaření PO jsou vyvěšeny na webu obce, v sekci </a:t>
            </a:r>
            <a:r>
              <a:rPr lang="cs-CZ" altLang="cs-CZ" sz="1050" i="1" dirty="0" err="1">
                <a:latin typeface="+mn-lt"/>
              </a:rPr>
              <a:t>Klikací</a:t>
            </a:r>
            <a:r>
              <a:rPr lang="cs-CZ" altLang="cs-CZ" sz="1050" i="1" dirty="0">
                <a:latin typeface="+mn-lt"/>
              </a:rPr>
              <a:t> rozpočet </a:t>
            </a:r>
            <a:r>
              <a:rPr lang="cs-CZ" altLang="cs-CZ" sz="1050" i="1" dirty="0">
                <a:solidFill>
                  <a:schemeClr val="tx1"/>
                </a:solidFill>
                <a:latin typeface="+mn-lt"/>
              </a:rPr>
              <a:t>(</a:t>
            </a:r>
            <a:r>
              <a:rPr lang="cs-CZ" altLang="cs-CZ" sz="1050" i="1" dirty="0">
                <a:solidFill>
                  <a:schemeClr val="tx1"/>
                </a:solidFill>
                <a:latin typeface="+mn-lt"/>
                <a:hlinkClick r:id="rId3"/>
              </a:rPr>
              <a:t>https://www.cernilov.cz/</a:t>
            </a:r>
            <a:r>
              <a:rPr lang="cs-CZ" altLang="cs-CZ" sz="1050" i="1" dirty="0" err="1">
                <a:solidFill>
                  <a:schemeClr val="tx1"/>
                </a:solidFill>
                <a:latin typeface="+mn-lt"/>
                <a:hlinkClick r:id="rId3"/>
              </a:rPr>
              <a:t>urad</a:t>
            </a:r>
            <a:r>
              <a:rPr lang="cs-CZ" altLang="cs-CZ" sz="1050" i="1" dirty="0">
                <a:solidFill>
                  <a:schemeClr val="tx1"/>
                </a:solidFill>
                <a:latin typeface="+mn-lt"/>
                <a:hlinkClick r:id="rId3"/>
              </a:rPr>
              <a:t>/</a:t>
            </a:r>
            <a:r>
              <a:rPr lang="cs-CZ" altLang="cs-CZ" sz="1050" i="1" dirty="0" err="1">
                <a:solidFill>
                  <a:schemeClr val="tx1"/>
                </a:solidFill>
                <a:latin typeface="+mn-lt"/>
                <a:hlinkClick r:id="rId3"/>
              </a:rPr>
              <a:t>samosprava</a:t>
            </a:r>
            <a:r>
              <a:rPr lang="cs-CZ" altLang="cs-CZ" sz="1050" i="1" dirty="0">
                <a:solidFill>
                  <a:schemeClr val="tx1"/>
                </a:solidFill>
                <a:latin typeface="+mn-lt"/>
                <a:hlinkClick r:id="rId3"/>
              </a:rPr>
              <a:t>/zastupitelstvo-vedeni-obce/</a:t>
            </a:r>
            <a:r>
              <a:rPr lang="cs-CZ" altLang="cs-CZ" sz="1050" i="1" dirty="0" err="1">
                <a:solidFill>
                  <a:schemeClr val="tx1"/>
                </a:solidFill>
                <a:latin typeface="+mn-lt"/>
                <a:hlinkClick r:id="rId3"/>
              </a:rPr>
              <a:t>klikaci-rozpocet</a:t>
            </a:r>
            <a:r>
              <a:rPr lang="cs-CZ" altLang="cs-CZ" sz="1050" i="1" dirty="0">
                <a:latin typeface="+mn-lt"/>
              </a:rPr>
              <a:t>), který je propojen s monitorem státních financí, kde na záložce obce Černilov „příspěvkové organizace“ najedete výkazy a další údaje o hospodaření od roku 2010</a:t>
            </a:r>
            <a:r>
              <a:rPr lang="cs-CZ" altLang="cs-CZ" sz="1200" dirty="0"/>
              <a:t>				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184563" y="4685202"/>
            <a:ext cx="9164638" cy="16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cs-CZ" sz="1400" b="1" u="sng" dirty="0">
                <a:latin typeface="+mn-lt"/>
              </a:rPr>
              <a:t>Transfery 2022: </a:t>
            </a:r>
          </a:p>
          <a:p>
            <a:pPr algn="just">
              <a:spcAft>
                <a:spcPts val="0"/>
              </a:spcAft>
            </a:pPr>
            <a:r>
              <a:rPr lang="cs-CZ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Průtokové transfery </a:t>
            </a:r>
            <a:r>
              <a:rPr lang="cs-CZ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Královehradecký kraj		</a:t>
            </a:r>
            <a:r>
              <a:rPr lang="cs-CZ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22SMV01-0022</a:t>
            </a:r>
            <a:r>
              <a:rPr lang="cs-CZ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cs-CZ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Podpora robotiky a projektového vyučování na ZŠ Černilov</a:t>
            </a:r>
            <a:r>
              <a:rPr lang="cs-CZ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	62.000,00 Kč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Královehradecký kraj		</a:t>
            </a:r>
            <a:r>
              <a:rPr lang="cs-CZ" sz="1050" dirty="0">
                <a:latin typeface="Times New Roman" panose="02020603050405020304" pitchFamily="18" charset="0"/>
              </a:rPr>
              <a:t>22SMV06-0004</a:t>
            </a:r>
            <a:r>
              <a:rPr lang="cs-CZ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cs-CZ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Etická výchova do třídnických hodin</a:t>
            </a:r>
            <a:r>
              <a:rPr lang="cs-CZ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26.000,00 Kč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OP Jan Ámos Komenský		</a:t>
            </a:r>
            <a:r>
              <a:rPr lang="cs-CZ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22_002/0001353-01	Nový způsob vzdělávání na ZŠ a MŠ Černilov IV.	                       3,640.917,00 Kč</a:t>
            </a:r>
            <a:endParaRPr lang="cs-CZ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050" b="1" dirty="0">
                <a:latin typeface="+mn-lt"/>
              </a:rPr>
              <a:t> </a:t>
            </a:r>
            <a:r>
              <a:rPr lang="cs-CZ" sz="1050" dirty="0">
                <a:latin typeface="+mn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617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Účetní závěrka obce Černilov k 31. 12. 2022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66661" y="1828800"/>
            <a:ext cx="9388028" cy="4343400"/>
          </a:xfrm>
        </p:spPr>
        <p:txBody>
          <a:bodyPr rtlCol="0">
            <a:normAutofit lnSpcReduction="10000"/>
          </a:bodyPr>
          <a:lstStyle/>
          <a:p>
            <a:pPr>
              <a:spcBef>
                <a:spcPts val="1000"/>
              </a:spcBef>
              <a:buNone/>
            </a:pPr>
            <a:r>
              <a:rPr lang="cs-CZ" altLang="cs-CZ" sz="1400" b="1" u="sng" dirty="0"/>
              <a:t>Dle Vyhlášky č. 410/2009 Sb. se účetní závěrka obce sestává z:</a:t>
            </a:r>
          </a:p>
          <a:p>
            <a:pPr>
              <a:spcBef>
                <a:spcPts val="1000"/>
              </a:spcBef>
              <a:buNone/>
            </a:pPr>
            <a:endParaRPr lang="cs-CZ" altLang="cs-CZ" sz="1400" b="1" u="sng" dirty="0"/>
          </a:p>
          <a:p>
            <a:pPr>
              <a:spcBef>
                <a:spcPts val="1000"/>
              </a:spcBef>
            </a:pPr>
            <a:r>
              <a:rPr lang="cs-CZ" altLang="cs-CZ" sz="1800" b="1" dirty="0"/>
              <a:t>Výkaz zisků a ztrát k 31.12.2022</a:t>
            </a:r>
          </a:p>
          <a:p>
            <a:pPr>
              <a:spcBef>
                <a:spcPts val="1000"/>
              </a:spcBef>
            </a:pPr>
            <a:r>
              <a:rPr lang="cs-CZ" altLang="cs-CZ" sz="1800" b="1" dirty="0"/>
              <a:t>Rozvaha k 31.12.2022</a:t>
            </a:r>
          </a:p>
          <a:p>
            <a:pPr>
              <a:spcBef>
                <a:spcPts val="1000"/>
              </a:spcBef>
            </a:pPr>
            <a:r>
              <a:rPr lang="cs-CZ" altLang="cs-CZ" sz="1800" b="1" dirty="0"/>
              <a:t>Příloha v účetní závěrce sestavená k 31.12.2022</a:t>
            </a:r>
          </a:p>
          <a:p>
            <a:pPr>
              <a:spcBef>
                <a:spcPts val="1000"/>
              </a:spcBef>
              <a:buNone/>
            </a:pPr>
            <a:endParaRPr lang="cs-CZ" altLang="cs-CZ" sz="1800" dirty="0"/>
          </a:p>
          <a:p>
            <a:pPr>
              <a:spcBef>
                <a:spcPts val="1000"/>
              </a:spcBef>
            </a:pPr>
            <a:r>
              <a:rPr lang="cs-CZ" altLang="cs-CZ" sz="1800" b="1" dirty="0"/>
              <a:t>Přehled o peněžních tocích </a:t>
            </a:r>
            <a:r>
              <a:rPr lang="cs-CZ" altLang="cs-CZ" sz="1800" dirty="0"/>
              <a:t>(cash – </a:t>
            </a:r>
            <a:r>
              <a:rPr lang="cs-CZ" altLang="cs-CZ" sz="1800" dirty="0" err="1"/>
              <a:t>flow</a:t>
            </a:r>
            <a:r>
              <a:rPr lang="cs-CZ" altLang="cs-CZ" sz="1800" dirty="0"/>
              <a:t> výkaz) – obec není povinna sestavovat</a:t>
            </a:r>
          </a:p>
          <a:p>
            <a:pPr>
              <a:spcBef>
                <a:spcPts val="1000"/>
              </a:spcBef>
            </a:pPr>
            <a:r>
              <a:rPr lang="cs-CZ" altLang="cs-CZ" sz="1800" b="1" dirty="0"/>
              <a:t>Přehled o změnách vlastního jmění </a:t>
            </a:r>
            <a:r>
              <a:rPr lang="cs-CZ" altLang="cs-CZ" sz="1800" dirty="0"/>
              <a:t>– obec není povinna sestavovat</a:t>
            </a:r>
          </a:p>
          <a:p>
            <a:pPr>
              <a:spcBef>
                <a:spcPts val="1000"/>
              </a:spcBef>
              <a:buNone/>
            </a:pPr>
            <a:endParaRPr lang="cs-CZ" altLang="cs-CZ" sz="1400" dirty="0"/>
          </a:p>
          <a:p>
            <a:pPr algn="just">
              <a:spcBef>
                <a:spcPts val="1000"/>
              </a:spcBef>
              <a:buNone/>
            </a:pPr>
            <a:endParaRPr lang="cs-CZ" altLang="cs-CZ" sz="1400" dirty="0"/>
          </a:p>
          <a:p>
            <a:pPr algn="just">
              <a:spcBef>
                <a:spcPct val="0"/>
              </a:spcBef>
              <a:buNone/>
            </a:pPr>
            <a:r>
              <a:rPr lang="cs-CZ" altLang="cs-CZ" sz="1400" b="1" dirty="0"/>
              <a:t>	Inventarizace majetku a závazků, stejně jako jednotlivé výkazy účetní závěrky jsou k nahlédnutí v účtárně obecního úřadu, na elektronické úřední desce obce a na webu obce v sekci </a:t>
            </a:r>
            <a:r>
              <a:rPr lang="cs-CZ" altLang="cs-CZ" sz="1400" b="1" dirty="0" err="1"/>
              <a:t>Klikací</a:t>
            </a:r>
            <a:r>
              <a:rPr lang="cs-CZ" altLang="cs-CZ" sz="1400" b="1" dirty="0"/>
              <a:t> rozpočet, který je propojený s monitorem státních financí ČR a najdete zde informace o hospodaření obce vč. výkazů od roku 2010.</a:t>
            </a:r>
          </a:p>
          <a:p>
            <a:pPr algn="ctr">
              <a:spcBef>
                <a:spcPct val="0"/>
              </a:spcBef>
              <a:buNone/>
            </a:pPr>
            <a:endParaRPr lang="cs-CZ" altLang="cs-CZ" sz="1400" b="1" dirty="0"/>
          </a:p>
          <a:p>
            <a:pPr algn="ctr">
              <a:spcBef>
                <a:spcPct val="0"/>
              </a:spcBef>
              <a:buNone/>
            </a:pPr>
            <a:r>
              <a:rPr lang="cs-CZ" altLang="cs-CZ" sz="1400" b="1" dirty="0">
                <a:solidFill>
                  <a:srgbClr val="E68F1A"/>
                </a:solidFill>
              </a:rPr>
              <a:t>https://www.cernilov.cz/urad/samosprava/zastupitelstvo-vedeni-obce/klikaci-rozpocet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3328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dirty="0"/>
              <a:t>Účetní závěrka obce </a:t>
            </a:r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Černilov</a:t>
            </a:r>
            <a:r>
              <a:rPr lang="cs-CZ" dirty="0"/>
              <a:t> k </a:t>
            </a:r>
            <a:r>
              <a:rPr lang="cs-CZ" dirty="0">
                <a:solidFill>
                  <a:srgbClr val="E68F1A"/>
                </a:solidFill>
              </a:rPr>
              <a:t>31. 12. 2022</a:t>
            </a:r>
            <a:br>
              <a:rPr lang="cs-CZ" dirty="0">
                <a:solidFill>
                  <a:srgbClr val="E68F1A"/>
                </a:solidFill>
              </a:rPr>
            </a:br>
            <a:r>
              <a:rPr lang="cs-CZ" dirty="0">
                <a:solidFill>
                  <a:srgbClr val="E68F1A"/>
                </a:solidFill>
              </a:rPr>
              <a:t>I. </a:t>
            </a:r>
            <a:r>
              <a:rPr lang="cs-CZ" dirty="0"/>
              <a:t>Výkaz zisků a ztrát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63766522"/>
              </p:ext>
            </p:extLst>
          </p:nvPr>
        </p:nvGraphicFramePr>
        <p:xfrm>
          <a:off x="1101809" y="1492641"/>
          <a:ext cx="10148082" cy="211051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512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5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9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4954">
                  <a:extLst>
                    <a:ext uri="{9D8B030D-6E8A-4147-A177-3AD203B41FA5}">
                      <a16:colId xmlns:a16="http://schemas.microsoft.com/office/drawing/2014/main" val="1826283943"/>
                    </a:ext>
                  </a:extLst>
                </a:gridCol>
                <a:gridCol w="4198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4116">
                <a:tc>
                  <a:txBody>
                    <a:bodyPr/>
                    <a:lstStyle/>
                    <a:p>
                      <a:pPr algn="ctr" rtl="0"/>
                      <a:r>
                        <a:rPr lang="cs-CZ" sz="1400" noProof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Výnosy obce</a:t>
                      </a:r>
                    </a:p>
                    <a:p>
                      <a:pPr algn="ctr" rtl="0"/>
                      <a:r>
                        <a:rPr lang="cs-CZ" sz="1000" b="0" noProof="0" dirty="0"/>
                        <a:t>Netto hodnota v</a:t>
                      </a:r>
                      <a:r>
                        <a:rPr lang="cs-CZ" sz="1000" b="0" baseline="0" noProof="0" dirty="0"/>
                        <a:t> mil. Kč</a:t>
                      </a:r>
                      <a:endParaRPr lang="cs-CZ" sz="1000" b="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K 31. 12.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K</a:t>
                      </a:r>
                      <a:r>
                        <a:rPr lang="cs-CZ" sz="1200" baseline="0" noProof="0" dirty="0"/>
                        <a:t> 31. 12. 2021</a:t>
                      </a:r>
                      <a:endParaRPr lang="cs-CZ" sz="1200" noProof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K 31. 12. 2022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Poznámka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470">
                <a:tc>
                  <a:txBody>
                    <a:bodyPr/>
                    <a:lstStyle/>
                    <a:p>
                      <a:pPr lvl="1" algn="l" rtl="0"/>
                      <a:r>
                        <a:rPr lang="cs-CZ" sz="1200" noProof="0" dirty="0"/>
                        <a:t>Výnosy z činnosti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4,292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5,887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7,250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cs-CZ" sz="1000" noProof="0" dirty="0"/>
                        <a:t>Služby, pronájmy, poplatky, prodej majetku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234">
                <a:tc>
                  <a:txBody>
                    <a:bodyPr/>
                    <a:lstStyle/>
                    <a:p>
                      <a:pPr lvl="1" algn="l" rtl="0"/>
                      <a:r>
                        <a:rPr lang="cs-CZ" sz="1200" noProof="0" dirty="0"/>
                        <a:t>Finanční výnosy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0,628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3,175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4,185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cs-CZ" sz="1000" noProof="0" dirty="0"/>
                        <a:t>Úroky, dividenda</a:t>
                      </a:r>
                      <a:r>
                        <a:rPr lang="cs-CZ" sz="1000" baseline="0" noProof="0" dirty="0"/>
                        <a:t> VAK, přecenění majetku určeného k prodeji na reálnou hodnotu</a:t>
                      </a:r>
                      <a:endParaRPr lang="cs-CZ" sz="10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470">
                <a:tc>
                  <a:txBody>
                    <a:bodyPr/>
                    <a:lstStyle/>
                    <a:p>
                      <a:pPr lvl="1" algn="l" rtl="0"/>
                      <a:r>
                        <a:rPr lang="cs-CZ" sz="1200" noProof="0" dirty="0"/>
                        <a:t>Výnosy</a:t>
                      </a:r>
                      <a:r>
                        <a:rPr lang="cs-CZ" sz="1200" baseline="0" noProof="0" dirty="0"/>
                        <a:t> z transferů</a:t>
                      </a:r>
                      <a:endParaRPr lang="cs-CZ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6,628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4,910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4,068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cs-CZ" sz="1000" noProof="0" dirty="0"/>
                        <a:t>Neinvestiční dotace, roční částka</a:t>
                      </a:r>
                      <a:r>
                        <a:rPr lang="cs-CZ" sz="1000" baseline="0" noProof="0" dirty="0"/>
                        <a:t> </a:t>
                      </a:r>
                      <a:r>
                        <a:rPr lang="cs-CZ" sz="1000" noProof="0" dirty="0"/>
                        <a:t>rozpouštění investičních dotací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116">
                <a:tc>
                  <a:txBody>
                    <a:bodyPr/>
                    <a:lstStyle/>
                    <a:p>
                      <a:pPr lvl="1" algn="l" rtl="0"/>
                      <a:r>
                        <a:rPr lang="cs-CZ" sz="1200" noProof="0" dirty="0"/>
                        <a:t>Výnosy ze sdílených daní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37,015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41,469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48,880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cs-CZ" sz="1000" noProof="0" dirty="0"/>
                        <a:t>Sdílené</a:t>
                      </a:r>
                      <a:r>
                        <a:rPr lang="cs-CZ" sz="1000" baseline="0" noProof="0" dirty="0"/>
                        <a:t> daňové příjmy dle RUD</a:t>
                      </a:r>
                      <a:endParaRPr lang="cs-CZ" sz="10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470">
                <a:tc>
                  <a:txBody>
                    <a:bodyPr/>
                    <a:lstStyle/>
                    <a:p>
                      <a:pPr lvl="1" algn="l" rtl="0"/>
                      <a:r>
                        <a:rPr lang="cs-CZ" sz="1200" b="1" noProof="0" dirty="0"/>
                        <a:t>Výnosy celkem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b="1" noProof="0" dirty="0"/>
                        <a:t>48,563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b="1" noProof="0" dirty="0"/>
                        <a:t>55,441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b="1" noProof="0" dirty="0"/>
                        <a:t>64,383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cs-CZ" sz="1000" b="1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Zástupný symbol pro obsah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48691416"/>
              </p:ext>
            </p:extLst>
          </p:nvPr>
        </p:nvGraphicFramePr>
        <p:xfrm>
          <a:off x="1101809" y="3692478"/>
          <a:ext cx="10148081" cy="1671313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504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06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6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6056">
                  <a:extLst>
                    <a:ext uri="{9D8B030D-6E8A-4147-A177-3AD203B41FA5}">
                      <a16:colId xmlns:a16="http://schemas.microsoft.com/office/drawing/2014/main" val="2234473552"/>
                    </a:ext>
                  </a:extLst>
                </a:gridCol>
                <a:gridCol w="4201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1330">
                <a:tc>
                  <a:txBody>
                    <a:bodyPr/>
                    <a:lstStyle/>
                    <a:p>
                      <a:pPr algn="ctr" rtl="0"/>
                      <a:r>
                        <a:rPr lang="cs-CZ" sz="1400" noProof="0" dirty="0">
                          <a:solidFill>
                            <a:srgbClr val="E68F1A"/>
                          </a:solidFill>
                        </a:rPr>
                        <a:t>Náklady obce</a:t>
                      </a:r>
                    </a:p>
                    <a:p>
                      <a:pPr algn="ctr" rtl="0"/>
                      <a:r>
                        <a:rPr lang="cs-CZ" sz="1000" b="0" noProof="0" dirty="0"/>
                        <a:t>Netto hodnota v</a:t>
                      </a:r>
                      <a:r>
                        <a:rPr lang="cs-CZ" sz="1000" b="0" baseline="0" noProof="0" dirty="0"/>
                        <a:t> mil. Kč</a:t>
                      </a:r>
                      <a:endParaRPr lang="cs-CZ" sz="1000" b="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K 31. 12.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K</a:t>
                      </a:r>
                      <a:r>
                        <a:rPr lang="cs-CZ" sz="1200" baseline="0" noProof="0" dirty="0"/>
                        <a:t> 31. 12. 2021</a:t>
                      </a:r>
                      <a:endParaRPr lang="cs-CZ" sz="1200" noProof="0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K 31. 12. 2022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Poznámka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153">
                <a:tc>
                  <a:txBody>
                    <a:bodyPr/>
                    <a:lstStyle/>
                    <a:p>
                      <a:pPr lvl="1" algn="l" rtl="0"/>
                      <a:r>
                        <a:rPr lang="cs-CZ" sz="1200" noProof="0" dirty="0"/>
                        <a:t>Náklady z činnosti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28,140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29,501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35,359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cs-CZ" sz="1000" noProof="0" dirty="0"/>
                        <a:t>Materiál,</a:t>
                      </a:r>
                      <a:r>
                        <a:rPr lang="cs-CZ" sz="1000" baseline="0" noProof="0" dirty="0"/>
                        <a:t> služby, energie, opravy, odpisy majetku, prodaný majetek</a:t>
                      </a:r>
                      <a:endParaRPr lang="cs-CZ" sz="10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798">
                <a:tc>
                  <a:txBody>
                    <a:bodyPr/>
                    <a:lstStyle/>
                    <a:p>
                      <a:pPr lvl="1" algn="l" rtl="0"/>
                      <a:r>
                        <a:rPr lang="cs-CZ" sz="1200" noProof="0" dirty="0"/>
                        <a:t>Finanční náklady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0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0,066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cs-CZ" sz="1000" noProof="0" dirty="0"/>
                        <a:t>Přecenění majetku určeného k prodeji na reálnou hodnotu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798">
                <a:tc>
                  <a:txBody>
                    <a:bodyPr/>
                    <a:lstStyle/>
                    <a:p>
                      <a:pPr lvl="1" algn="l" rtl="0"/>
                      <a:r>
                        <a:rPr lang="cs-CZ" sz="1200" noProof="0" dirty="0"/>
                        <a:t>Náklady na transfery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3,609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3,482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5,409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cs-CZ" sz="1000" noProof="0" dirty="0"/>
                        <a:t>Příspěvky PO,</a:t>
                      </a:r>
                      <a:r>
                        <a:rPr lang="cs-CZ" sz="1000" baseline="0" noProof="0" dirty="0"/>
                        <a:t> spolkům, MAS, Mikroregionu</a:t>
                      </a:r>
                      <a:endParaRPr lang="cs-CZ" sz="10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798">
                <a:tc>
                  <a:txBody>
                    <a:bodyPr/>
                    <a:lstStyle/>
                    <a:p>
                      <a:pPr lvl="1" algn="l" rtl="0"/>
                      <a:r>
                        <a:rPr lang="cs-CZ" sz="1200" b="1" noProof="0" dirty="0"/>
                        <a:t>Náklady celkem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b="1" noProof="0" dirty="0"/>
                        <a:t>31,749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b="1" noProof="0" dirty="0"/>
                        <a:t>32,983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b="1" noProof="0" dirty="0"/>
                        <a:t>40,834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cs-CZ" sz="1000" b="1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Zástupný symbol pro obsah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9545498"/>
              </p:ext>
            </p:extLst>
          </p:nvPr>
        </p:nvGraphicFramePr>
        <p:xfrm>
          <a:off x="1101809" y="5453112"/>
          <a:ext cx="5949440" cy="139379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499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8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9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2362">
                  <a:extLst>
                    <a:ext uri="{9D8B030D-6E8A-4147-A177-3AD203B41FA5}">
                      <a16:colId xmlns:a16="http://schemas.microsoft.com/office/drawing/2014/main" val="3512058226"/>
                    </a:ext>
                  </a:extLst>
                </a:gridCol>
              </a:tblGrid>
              <a:tr h="427358">
                <a:tc>
                  <a:txBody>
                    <a:bodyPr/>
                    <a:lstStyle/>
                    <a:p>
                      <a:pPr algn="ctr" rtl="0"/>
                      <a:r>
                        <a:rPr lang="cs-CZ" sz="1400" noProof="0" dirty="0">
                          <a:solidFill>
                            <a:schemeClr val="tx2"/>
                          </a:solidFill>
                        </a:rPr>
                        <a:t>Výsledek hospodaření</a:t>
                      </a:r>
                    </a:p>
                    <a:p>
                      <a:pPr algn="ctr" rtl="0"/>
                      <a:r>
                        <a:rPr lang="cs-CZ" sz="1000" b="0" noProof="0" dirty="0"/>
                        <a:t>Netto hodnota v</a:t>
                      </a:r>
                      <a:r>
                        <a:rPr lang="cs-CZ" sz="1000" b="0" baseline="0" noProof="0" dirty="0"/>
                        <a:t> mil. Kč</a:t>
                      </a:r>
                      <a:endParaRPr lang="cs-CZ" sz="1000" b="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K 31. 12.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K</a:t>
                      </a:r>
                      <a:r>
                        <a:rPr lang="cs-CZ" sz="1200" baseline="0" noProof="0" dirty="0"/>
                        <a:t> 31. 12. 2021</a:t>
                      </a:r>
                      <a:endParaRPr lang="cs-CZ" sz="1200" noProof="0" dirty="0"/>
                    </a:p>
                  </a:txBody>
                  <a:tcPr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K 31. 12. 2022</a:t>
                      </a:r>
                    </a:p>
                  </a:txBody>
                  <a:tcPr anchor="ctr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415">
                <a:tc>
                  <a:txBody>
                    <a:bodyPr/>
                    <a:lstStyle/>
                    <a:p>
                      <a:pPr lvl="1" algn="l" rtl="0"/>
                      <a:r>
                        <a:rPr lang="cs-CZ" sz="1200" noProof="0" dirty="0"/>
                        <a:t>VH před zdaněním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16,814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22,458</a:t>
                      </a:r>
                    </a:p>
                  </a:txBody>
                  <a:tcPr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23,549</a:t>
                      </a:r>
                    </a:p>
                  </a:txBody>
                  <a:tcPr anchor="ctr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955">
                <a:tc>
                  <a:txBody>
                    <a:bodyPr/>
                    <a:lstStyle/>
                    <a:p>
                      <a:pPr lvl="1" algn="l" rtl="0"/>
                      <a:r>
                        <a:rPr lang="cs-CZ" sz="1200" noProof="0" dirty="0"/>
                        <a:t>Daň z příjmů</a:t>
                      </a:r>
                      <a:r>
                        <a:rPr lang="cs-CZ" sz="1200" baseline="0" noProof="0" dirty="0"/>
                        <a:t> za obec</a:t>
                      </a:r>
                      <a:endParaRPr lang="cs-CZ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0,587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0,897</a:t>
                      </a:r>
                    </a:p>
                  </a:txBody>
                  <a:tcPr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1,153</a:t>
                      </a:r>
                    </a:p>
                  </a:txBody>
                  <a:tcPr anchor="ctr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415">
                <a:tc>
                  <a:txBody>
                    <a:bodyPr/>
                    <a:lstStyle/>
                    <a:p>
                      <a:pPr lvl="1" algn="l" rtl="0"/>
                      <a:r>
                        <a:rPr lang="cs-CZ" sz="1200" b="1" noProof="0" dirty="0"/>
                        <a:t>VH po zdanění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b="1" noProof="0" dirty="0"/>
                        <a:t>16,227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b="1" noProof="0" dirty="0"/>
                        <a:t>21,561</a:t>
                      </a:r>
                    </a:p>
                  </a:txBody>
                  <a:tcPr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b="1" noProof="0" dirty="0"/>
                        <a:t>22,396</a:t>
                      </a:r>
                    </a:p>
                  </a:txBody>
                  <a:tcPr anchor="ctr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38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dirty="0"/>
              <a:t>Účetní závěrka obce </a:t>
            </a:r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Černilov</a:t>
            </a:r>
            <a:r>
              <a:rPr lang="cs-CZ" dirty="0"/>
              <a:t> k </a:t>
            </a:r>
            <a:r>
              <a:rPr lang="cs-CZ" dirty="0">
                <a:solidFill>
                  <a:srgbClr val="E68F1A"/>
                </a:solidFill>
              </a:rPr>
              <a:t>31. 12. 2022</a:t>
            </a:r>
            <a:br>
              <a:rPr lang="cs-CZ" dirty="0">
                <a:solidFill>
                  <a:srgbClr val="E68F1A"/>
                </a:solidFill>
              </a:rPr>
            </a:br>
            <a:r>
              <a:rPr lang="cs-CZ" dirty="0">
                <a:solidFill>
                  <a:srgbClr val="E68F1A"/>
                </a:solidFill>
              </a:rPr>
              <a:t>II. </a:t>
            </a:r>
            <a:r>
              <a:rPr lang="cs-CZ" dirty="0"/>
              <a:t>Rozvaha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62016352"/>
              </p:ext>
            </p:extLst>
          </p:nvPr>
        </p:nvGraphicFramePr>
        <p:xfrm>
          <a:off x="314156" y="1877980"/>
          <a:ext cx="5264608" cy="446120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808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4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149">
                  <a:extLst>
                    <a:ext uri="{9D8B030D-6E8A-4147-A177-3AD203B41FA5}">
                      <a16:colId xmlns:a16="http://schemas.microsoft.com/office/drawing/2014/main" val="3511194627"/>
                    </a:ext>
                  </a:extLst>
                </a:gridCol>
              </a:tblGrid>
              <a:tr h="601763">
                <a:tc>
                  <a:txBody>
                    <a:bodyPr/>
                    <a:lstStyle/>
                    <a:p>
                      <a:pPr algn="ctr" rtl="0"/>
                      <a:r>
                        <a:rPr lang="cs-CZ" sz="1400" noProof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Aktiva obce</a:t>
                      </a:r>
                    </a:p>
                    <a:p>
                      <a:pPr algn="ctr" rtl="0"/>
                      <a:r>
                        <a:rPr lang="cs-CZ" sz="1000" b="0" noProof="0" dirty="0"/>
                        <a:t>Netto hodnota v</a:t>
                      </a:r>
                      <a:r>
                        <a:rPr lang="cs-CZ" sz="1000" b="0" baseline="0" noProof="0" dirty="0"/>
                        <a:t> mil. Kč</a:t>
                      </a:r>
                      <a:endParaRPr lang="cs-CZ" sz="1000" b="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K 31. 12.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K</a:t>
                      </a:r>
                      <a:r>
                        <a:rPr lang="cs-CZ" sz="1200" baseline="0" noProof="0" dirty="0"/>
                        <a:t> 31. 12. 2021</a:t>
                      </a:r>
                      <a:endParaRPr lang="cs-CZ" sz="1200" noProof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K 31. 12. 2022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490">
                <a:tc>
                  <a:txBody>
                    <a:bodyPr/>
                    <a:lstStyle/>
                    <a:p>
                      <a:pPr lvl="0" algn="l" rtl="0"/>
                      <a:r>
                        <a:rPr lang="cs-CZ" sz="1200" b="1" noProof="0" dirty="0"/>
                        <a:t>Stálá aktiva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b="1" noProof="0" dirty="0"/>
                        <a:t>370,345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b="1" noProof="0" dirty="0"/>
                        <a:t>389,346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b="1" noProof="0" dirty="0"/>
                        <a:t>428,238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654">
                <a:tc>
                  <a:txBody>
                    <a:bodyPr/>
                    <a:lstStyle/>
                    <a:p>
                      <a:pPr lvl="0" algn="l" rtl="0"/>
                      <a:r>
                        <a:rPr lang="cs-CZ" sz="900" noProof="0" dirty="0"/>
                        <a:t>z</a:t>
                      </a:r>
                      <a:r>
                        <a:rPr lang="cs-CZ" sz="900" baseline="0" noProof="0" dirty="0"/>
                        <a:t> toho dlouhodobý nehmotný majetek</a:t>
                      </a:r>
                      <a:endParaRPr lang="cs-CZ" sz="900" noProof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0,844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0,802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0,760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654">
                <a:tc>
                  <a:txBody>
                    <a:bodyPr/>
                    <a:lstStyle/>
                    <a:p>
                      <a:pPr lvl="0" algn="l" rtl="0"/>
                      <a:r>
                        <a:rPr lang="cs-CZ" sz="900" noProof="0" dirty="0"/>
                        <a:t>z</a:t>
                      </a:r>
                      <a:r>
                        <a:rPr lang="cs-CZ" sz="900" baseline="0" noProof="0" dirty="0"/>
                        <a:t> toho dlouhodobý hmotný majetek</a:t>
                      </a:r>
                      <a:endParaRPr lang="cs-CZ" sz="900" noProof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328,881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347,924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386,861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572">
                <a:tc>
                  <a:txBody>
                    <a:bodyPr/>
                    <a:lstStyle/>
                    <a:p>
                      <a:pPr lvl="0" algn="l" rtl="0"/>
                      <a:r>
                        <a:rPr lang="cs-CZ" sz="900" noProof="0" dirty="0"/>
                        <a:t>z</a:t>
                      </a:r>
                      <a:r>
                        <a:rPr lang="cs-CZ" sz="900" baseline="0" noProof="0" dirty="0"/>
                        <a:t> toho finanční majetek</a:t>
                      </a:r>
                      <a:endParaRPr lang="cs-CZ" sz="9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40,620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40,620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40,617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654">
                <a:tc>
                  <a:txBody>
                    <a:bodyPr/>
                    <a:lstStyle/>
                    <a:p>
                      <a:pPr lvl="0" algn="l" rtl="0"/>
                      <a:r>
                        <a:rPr lang="cs-CZ" sz="900" noProof="0" dirty="0"/>
                        <a:t>z</a:t>
                      </a:r>
                      <a:r>
                        <a:rPr lang="cs-CZ" sz="900" baseline="0" noProof="0" dirty="0"/>
                        <a:t> toho dlouhodobé pohledávky</a:t>
                      </a:r>
                      <a:endParaRPr lang="cs-CZ" sz="900" noProof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0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749">
                <a:tc>
                  <a:txBody>
                    <a:bodyPr/>
                    <a:lstStyle/>
                    <a:p>
                      <a:pPr lvl="0" algn="l" rtl="0"/>
                      <a:r>
                        <a:rPr lang="cs-CZ" sz="1200" b="1" noProof="0" dirty="0"/>
                        <a:t>Oběžná aktiva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2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49,082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2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52,981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2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49,957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749">
                <a:tc>
                  <a:txBody>
                    <a:bodyPr/>
                    <a:lstStyle/>
                    <a:p>
                      <a:pPr lvl="0" algn="l" rtl="0"/>
                      <a:r>
                        <a:rPr lang="cs-CZ" sz="900" b="0" noProof="0" dirty="0"/>
                        <a:t>z</a:t>
                      </a:r>
                      <a:r>
                        <a:rPr lang="cs-CZ" sz="900" b="0" baseline="0" noProof="0" dirty="0"/>
                        <a:t> </a:t>
                      </a:r>
                      <a:r>
                        <a:rPr lang="cs-CZ" sz="900" b="0" noProof="0" dirty="0"/>
                        <a:t>toho zásoby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0,109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b="0" noProof="0" dirty="0"/>
                        <a:t>0,102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b="0" noProof="0" dirty="0"/>
                        <a:t>0,097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749">
                <a:tc>
                  <a:txBody>
                    <a:bodyPr/>
                    <a:lstStyle/>
                    <a:p>
                      <a:pPr lvl="0" algn="l" rtl="0"/>
                      <a:r>
                        <a:rPr lang="cs-CZ" sz="900" b="0" noProof="0" dirty="0"/>
                        <a:t>z</a:t>
                      </a:r>
                      <a:r>
                        <a:rPr lang="cs-CZ" sz="900" b="0" baseline="0" noProof="0" dirty="0"/>
                        <a:t> </a:t>
                      </a:r>
                      <a:r>
                        <a:rPr lang="cs-CZ" sz="900" b="0" noProof="0" dirty="0"/>
                        <a:t>toho krátkodobé pohledávky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8,245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b="0" noProof="0" dirty="0"/>
                        <a:t>0,991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b="0" noProof="0" dirty="0"/>
                        <a:t>4,231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6455">
                <a:tc>
                  <a:txBody>
                    <a:bodyPr/>
                    <a:lstStyle/>
                    <a:p>
                      <a:pPr lvl="0" algn="l" rtl="0"/>
                      <a:r>
                        <a:rPr lang="cs-CZ" sz="900" b="0" noProof="0" dirty="0"/>
                        <a:t>z toho krátkodobý finanční</a:t>
                      </a:r>
                      <a:r>
                        <a:rPr lang="cs-CZ" sz="900" b="0" baseline="0" noProof="0" dirty="0"/>
                        <a:t> majetek (vklady u bank)</a:t>
                      </a:r>
                      <a:endParaRPr lang="cs-CZ" sz="900" b="0" noProof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40,728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b="0" noProof="0" dirty="0"/>
                        <a:t>51,888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b="0" noProof="0" dirty="0"/>
                        <a:t>45,629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675">
                <a:tc>
                  <a:txBody>
                    <a:bodyPr/>
                    <a:lstStyle/>
                    <a:p>
                      <a:pPr lvl="0" algn="l" rtl="0"/>
                      <a:r>
                        <a:rPr lang="cs-CZ" sz="1600" b="1" noProof="0" dirty="0"/>
                        <a:t>Aktiva celkem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600" b="1" noProof="0" dirty="0"/>
                        <a:t>419,427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600" b="1" noProof="0" dirty="0"/>
                        <a:t>442,327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600" b="1" noProof="0" dirty="0"/>
                        <a:t>478,195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Zástupný symbol pro obsah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10624177"/>
              </p:ext>
            </p:extLst>
          </p:nvPr>
        </p:nvGraphicFramePr>
        <p:xfrm>
          <a:off x="6459953" y="1877980"/>
          <a:ext cx="5264607" cy="4471673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788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9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2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2913">
                  <a:extLst>
                    <a:ext uri="{9D8B030D-6E8A-4147-A177-3AD203B41FA5}">
                      <a16:colId xmlns:a16="http://schemas.microsoft.com/office/drawing/2014/main" val="57954784"/>
                    </a:ext>
                  </a:extLst>
                </a:gridCol>
              </a:tblGrid>
              <a:tr h="610999">
                <a:tc>
                  <a:txBody>
                    <a:bodyPr/>
                    <a:lstStyle/>
                    <a:p>
                      <a:pPr algn="ctr" rtl="0"/>
                      <a:r>
                        <a:rPr lang="cs-CZ" sz="1400" noProof="0" dirty="0">
                          <a:solidFill>
                            <a:srgbClr val="E68F1A"/>
                          </a:solidFill>
                        </a:rPr>
                        <a:t>Pasiva obce</a:t>
                      </a:r>
                    </a:p>
                    <a:p>
                      <a:pPr algn="ctr" rtl="0"/>
                      <a:r>
                        <a:rPr lang="cs-CZ" sz="1000" b="0" noProof="0" dirty="0"/>
                        <a:t>Netto hodnota v</a:t>
                      </a:r>
                      <a:r>
                        <a:rPr lang="cs-CZ" sz="1000" b="0" baseline="0" noProof="0" dirty="0"/>
                        <a:t> mil. Kč</a:t>
                      </a:r>
                      <a:endParaRPr lang="cs-CZ" sz="1000" b="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K 31. 12.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K</a:t>
                      </a:r>
                      <a:r>
                        <a:rPr lang="cs-CZ" sz="1200" baseline="0" noProof="0" dirty="0"/>
                        <a:t> 31. 12. 2021</a:t>
                      </a:r>
                      <a:endParaRPr lang="cs-CZ" sz="1200" noProof="0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noProof="0" dirty="0"/>
                        <a:t>K 31. 12. 2022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072">
                <a:tc>
                  <a:txBody>
                    <a:bodyPr/>
                    <a:lstStyle/>
                    <a:p>
                      <a:pPr lvl="0" algn="l" rtl="0"/>
                      <a:r>
                        <a:rPr lang="cs-CZ" sz="1200" b="1" noProof="0" dirty="0"/>
                        <a:t>Vlastní kapitál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b="1" noProof="0" dirty="0"/>
                        <a:t>409,093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b="1" noProof="0" dirty="0"/>
                        <a:t>439,140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200" b="1" noProof="0" dirty="0"/>
                        <a:t>469,665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489">
                <a:tc>
                  <a:txBody>
                    <a:bodyPr/>
                    <a:lstStyle/>
                    <a:p>
                      <a:pPr lvl="0" algn="l" rtl="0"/>
                      <a:r>
                        <a:rPr lang="cs-CZ" sz="900" noProof="0" dirty="0"/>
                        <a:t>z</a:t>
                      </a:r>
                      <a:r>
                        <a:rPr lang="cs-CZ" sz="900" baseline="0" noProof="0" dirty="0"/>
                        <a:t> toho jmění, dotace na pořízení majetku</a:t>
                      </a:r>
                      <a:endParaRPr lang="cs-CZ" sz="900" noProof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292,776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301,261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309,246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633">
                <a:tc>
                  <a:txBody>
                    <a:bodyPr/>
                    <a:lstStyle/>
                    <a:p>
                      <a:pPr lvl="0" algn="l" rtl="0"/>
                      <a:r>
                        <a:rPr lang="cs-CZ" sz="900" noProof="0" dirty="0"/>
                        <a:t>z toho fondy účetní jednotky </a:t>
                      </a:r>
                    </a:p>
                    <a:p>
                      <a:pPr lvl="0" algn="l" rtl="0"/>
                      <a:r>
                        <a:rPr lang="cs-CZ" sz="900" noProof="0" dirty="0"/>
                        <a:t>(Sociální fond obce)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0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0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0,145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132377"/>
                  </a:ext>
                </a:extLst>
              </a:tr>
              <a:tr h="480767">
                <a:tc>
                  <a:txBody>
                    <a:bodyPr/>
                    <a:lstStyle/>
                    <a:p>
                      <a:pPr lvl="0" algn="l" rtl="0"/>
                      <a:r>
                        <a:rPr lang="cs-CZ" sz="900" noProof="0" dirty="0"/>
                        <a:t>z</a:t>
                      </a:r>
                      <a:r>
                        <a:rPr lang="cs-CZ" sz="900" baseline="0" noProof="0" dirty="0"/>
                        <a:t> toho kumulovaný VH</a:t>
                      </a:r>
                      <a:endParaRPr lang="cs-CZ" sz="900" noProof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116,317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137,879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160,274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333">
                <a:tc>
                  <a:txBody>
                    <a:bodyPr/>
                    <a:lstStyle/>
                    <a:p>
                      <a:pPr lvl="0" algn="l" rtl="0"/>
                      <a:r>
                        <a:rPr lang="cs-CZ" sz="1200" b="1" noProof="0" dirty="0"/>
                        <a:t>Cizí zdroje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2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10,334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2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3,187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2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8,530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238">
                <a:tc>
                  <a:txBody>
                    <a:bodyPr/>
                    <a:lstStyle/>
                    <a:p>
                      <a:pPr lvl="0" algn="l" rtl="0"/>
                      <a:r>
                        <a:rPr lang="cs-CZ" sz="900" b="0" noProof="0" dirty="0"/>
                        <a:t>z toho rezervy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0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b="0" noProof="0" dirty="0"/>
                        <a:t>0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b="0" noProof="0" dirty="0"/>
                        <a:t>0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769477"/>
                  </a:ext>
                </a:extLst>
              </a:tr>
              <a:tr h="369333">
                <a:tc>
                  <a:txBody>
                    <a:bodyPr/>
                    <a:lstStyle/>
                    <a:p>
                      <a:pPr lvl="0" algn="l" rtl="0"/>
                      <a:r>
                        <a:rPr lang="cs-CZ" sz="900" b="0" noProof="0" dirty="0"/>
                        <a:t>z</a:t>
                      </a:r>
                      <a:r>
                        <a:rPr lang="cs-CZ" sz="900" b="0" baseline="0" noProof="0" dirty="0"/>
                        <a:t> </a:t>
                      </a:r>
                      <a:r>
                        <a:rPr lang="cs-CZ" sz="900" b="0" noProof="0" dirty="0"/>
                        <a:t>toho dlouhodobé závazky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0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b="0" noProof="0" dirty="0"/>
                        <a:t>0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b="0" noProof="0" dirty="0"/>
                        <a:t>0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7360">
                <a:tc>
                  <a:txBody>
                    <a:bodyPr/>
                    <a:lstStyle/>
                    <a:p>
                      <a:pPr lvl="0" algn="l" rtl="0"/>
                      <a:r>
                        <a:rPr lang="cs-CZ" sz="900" b="0" noProof="0" dirty="0"/>
                        <a:t>z</a:t>
                      </a:r>
                      <a:r>
                        <a:rPr lang="cs-CZ" sz="900" b="0" baseline="0" noProof="0" dirty="0"/>
                        <a:t> </a:t>
                      </a:r>
                      <a:r>
                        <a:rPr lang="cs-CZ" sz="900" b="0" noProof="0" dirty="0"/>
                        <a:t>toho krátkodobé závazky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noProof="0" dirty="0"/>
                        <a:t>10,334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b="0" noProof="0" dirty="0"/>
                        <a:t>3,187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900" b="0" noProof="0" dirty="0"/>
                        <a:t>8,530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0449">
                <a:tc>
                  <a:txBody>
                    <a:bodyPr/>
                    <a:lstStyle/>
                    <a:p>
                      <a:pPr lvl="0" algn="l" rtl="0"/>
                      <a:r>
                        <a:rPr lang="cs-CZ" sz="1600" b="1" noProof="0" dirty="0"/>
                        <a:t>Pasiva celkem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600" b="1" noProof="0" dirty="0"/>
                        <a:t>419,427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600" b="1" noProof="0" dirty="0"/>
                        <a:t>442,327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cs-CZ" sz="1600" b="1" noProof="0" dirty="0"/>
                        <a:t>478,195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066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Účetní závěrka obce </a:t>
            </a:r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Černilov</a:t>
            </a:r>
            <a:r>
              <a:rPr lang="cs-CZ" dirty="0"/>
              <a:t> k </a:t>
            </a:r>
            <a:r>
              <a:rPr lang="cs-CZ" dirty="0">
                <a:solidFill>
                  <a:srgbClr val="E68F1A"/>
                </a:solidFill>
              </a:rPr>
              <a:t>31. 12. 2022</a:t>
            </a:r>
            <a:br>
              <a:rPr lang="cs-CZ" dirty="0">
                <a:solidFill>
                  <a:srgbClr val="E68F1A"/>
                </a:solidFill>
              </a:rPr>
            </a:br>
            <a:r>
              <a:rPr lang="cs-CZ" dirty="0">
                <a:solidFill>
                  <a:srgbClr val="E68F1A"/>
                </a:solidFill>
              </a:rPr>
              <a:t>II. </a:t>
            </a:r>
            <a:r>
              <a:rPr lang="cs-CZ" dirty="0"/>
              <a:t>Rozvaha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866689"/>
              </p:ext>
            </p:extLst>
          </p:nvPr>
        </p:nvGraphicFramePr>
        <p:xfrm>
          <a:off x="1429084" y="1834491"/>
          <a:ext cx="7510302" cy="194310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168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7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01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551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Analytické účty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Název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KZ 31. 12. 2022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Číslo účtu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231.0010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Česká spořitelna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ZBÚ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224 455,17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1080818359/0800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231.0011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Poštovní spořitelna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ZBÚ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289 136,72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167442142/0300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231.0012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ČNB (SFDI)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ZBÚ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0,00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2006-10210511/0710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231.0013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Česká spořitelna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SpÚ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17 098 580,42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5806673389/0800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231.0014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ČSOB a.s.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ZBÚ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785,15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247572385/0300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231.0015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ČSOB a.s.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SpÚ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4 291 165,42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247573281/0300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231.0016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ČNB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ZBÚ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49 313,80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94-10210511/0710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231.0018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J&amp;T Banka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ZBÚ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4 982,00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2370240/5800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231.0020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RF stavební spořitelna a.s.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SpÚ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5 135 387,00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3102205/7950 Smlouva o stavebním spoření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endParaRPr lang="cs-CZ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CELKEM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SÚ 231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27 093 805,68 Kč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69541" y="1557724"/>
            <a:ext cx="188384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Běžné, spořicí účty obce:</a:t>
            </a:r>
            <a:endParaRPr kumimoji="0" lang="cs-CZ" altLang="cs-CZ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369541" y="6325867"/>
            <a:ext cx="99296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Celkový zůstatek vlastních finančních prostředků na účtech obce k 31. 12. 2022		45,628.845,76 Kč</a:t>
            </a:r>
            <a:endParaRPr lang="cs-CZ" sz="1200" b="1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656366"/>
              </p:ext>
            </p:extLst>
          </p:nvPr>
        </p:nvGraphicFramePr>
        <p:xfrm>
          <a:off x="1429084" y="5366765"/>
          <a:ext cx="7510303" cy="809625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212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1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43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10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1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Analytické účty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Název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KZ 31. 12. 2022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Číslo účtu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244.0010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ČSOB a.s.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TV 1M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10 000 000,00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Depozitum č. 127095388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244.0040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J&amp;T Banka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TV 3M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8 353 965,96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3800203790/5800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endParaRPr lang="cs-CZ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CELKEM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SÚ 244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18 353 965,96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369541" y="5038667"/>
            <a:ext cx="236314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Krátkodobé termínované vklady </a:t>
            </a:r>
            <a:endParaRPr kumimoji="0" lang="cs-CZ" altLang="cs-CZ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3FE29F31-9A19-DE61-F2E0-C1BAC2810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859326"/>
              </p:ext>
            </p:extLst>
          </p:nvPr>
        </p:nvGraphicFramePr>
        <p:xfrm>
          <a:off x="1429084" y="4211726"/>
          <a:ext cx="7510303" cy="656415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175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8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0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465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Analytické účty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Název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KZ 31. 12. 2022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Číslo účtu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236.0000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Česká spořitelna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ZBÚ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181 074,12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3001-1080818359/0800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endParaRPr lang="cs-CZ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CELKEM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SÚ 236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181 074,12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cs-CZ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:a16="http://schemas.microsoft.com/office/drawing/2014/main" id="{56E1F39C-3A86-5F11-3C2F-831823876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9541" y="3901935"/>
            <a:ext cx="280878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11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Běžné účty fondů obce – Sociální fond</a:t>
            </a:r>
            <a:r>
              <a:rPr kumimoji="0" lang="cs-CZ" altLang="cs-CZ" sz="1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cs-CZ" altLang="cs-CZ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9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10356410" cy="1036850"/>
          </a:xfrm>
        </p:spPr>
        <p:txBody>
          <a:bodyPr rtlCol="0"/>
          <a:lstStyle/>
          <a:p>
            <a:pPr rtl="0"/>
            <a:r>
              <a:rPr lang="cs-CZ" dirty="0"/>
              <a:t>Informace o </a:t>
            </a:r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přezkoumání hospodaření </a:t>
            </a:r>
            <a:r>
              <a:rPr lang="cs-CZ" dirty="0"/>
              <a:t>obce za rok </a:t>
            </a:r>
            <a:r>
              <a:rPr lang="cs-CZ" dirty="0">
                <a:solidFill>
                  <a:srgbClr val="E68F1A"/>
                </a:solidFill>
              </a:rPr>
              <a:t>2022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1295399" y="1656784"/>
            <a:ext cx="10121021" cy="5201216"/>
          </a:xfrm>
        </p:spPr>
        <p:txBody>
          <a:bodyPr rtlCol="0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cs-CZ" altLang="cs-CZ" sz="1900" b="1" dirty="0"/>
              <a:t>Zpráva o výsledku přezkoumání hospodaření</a:t>
            </a:r>
          </a:p>
          <a:p>
            <a:pPr>
              <a:lnSpc>
                <a:spcPct val="170000"/>
              </a:lnSpc>
              <a:spcBef>
                <a:spcPts val="600"/>
              </a:spcBef>
            </a:pPr>
            <a:r>
              <a:rPr lang="cs-CZ" dirty="0"/>
              <a:t>Přezkoumání hospodaření provedla Ing. Gabriela Střelečková, kontrolorka pověřená řízením přezkoumání a Bc. Nikola Ottová, na základě žádosti obce v souladu s ustanovením par. 42 odst. 1, zákona č. 128/2000 Sb. Přezkoumání bylo provedeno v souladu se zákonem č. 420/2004 Sb., o přezkoumávání hospodaření územních samosprávných celků a dobrovolných svazků obcí dne 21. 11. -22. 11. 2022 (dílčí přezkum); konečné přezkoumání bylo provedeno ve dnech 18. 4. – 19. 4. 2023.</a:t>
            </a:r>
          </a:p>
          <a:p>
            <a:pPr>
              <a:spcBef>
                <a:spcPct val="0"/>
              </a:spcBef>
            </a:pPr>
            <a:endParaRPr lang="cs-CZ" altLang="cs-CZ" sz="1900" b="1" dirty="0"/>
          </a:p>
          <a:p>
            <a:pPr>
              <a:spcBef>
                <a:spcPct val="0"/>
              </a:spcBef>
            </a:pPr>
            <a:r>
              <a:rPr lang="cs-CZ" altLang="cs-CZ" b="1" dirty="0"/>
              <a:t>D: Závěr </a:t>
            </a:r>
            <a:endParaRPr lang="cs-CZ" altLang="cs-CZ" dirty="0"/>
          </a:p>
          <a:p>
            <a:pPr>
              <a:spcBef>
                <a:spcPct val="0"/>
              </a:spcBef>
            </a:pPr>
            <a:endParaRPr lang="cs-CZ" altLang="cs-CZ" sz="1900" b="1" dirty="0"/>
          </a:p>
          <a:p>
            <a:pPr>
              <a:spcBef>
                <a:spcPct val="0"/>
              </a:spcBef>
            </a:pPr>
            <a:r>
              <a:rPr lang="cs-CZ" altLang="cs-CZ" sz="1900" b="1" dirty="0"/>
              <a:t>I. Při přezkoumání hospodaření obce Černilov za rok 2022</a:t>
            </a:r>
            <a:endParaRPr lang="cs-CZ" altLang="cs-CZ" sz="1900" dirty="0"/>
          </a:p>
          <a:p>
            <a:pPr>
              <a:spcBef>
                <a:spcPct val="0"/>
              </a:spcBef>
            </a:pPr>
            <a:r>
              <a:rPr lang="cs-CZ" altLang="cs-CZ" sz="1900" b="1" dirty="0"/>
              <a:t> </a:t>
            </a:r>
            <a:endParaRPr lang="cs-CZ" altLang="cs-CZ" sz="1900" dirty="0"/>
          </a:p>
          <a:p>
            <a:pPr>
              <a:spcBef>
                <a:spcPct val="0"/>
              </a:spcBef>
            </a:pPr>
            <a:r>
              <a:rPr lang="cs-CZ" altLang="cs-CZ" sz="1900" b="1" u="sng" dirty="0"/>
              <a:t>Byly zjištěny závažné chyby a nedostatky (§ 10 odst. 3 písm. a) zákona č. 420/2004 sb.) </a:t>
            </a:r>
            <a:r>
              <a:rPr lang="cs-CZ" altLang="cs-CZ" sz="1900" dirty="0"/>
              <a:t> </a:t>
            </a:r>
          </a:p>
          <a:p>
            <a:pPr>
              <a:spcBef>
                <a:spcPct val="0"/>
              </a:spcBef>
            </a:pPr>
            <a:endParaRPr lang="cs-CZ" altLang="cs-CZ" sz="1900" dirty="0"/>
          </a:p>
          <a:p>
            <a:pPr>
              <a:spcBef>
                <a:spcPct val="0"/>
              </a:spcBef>
            </a:pPr>
            <a:r>
              <a:rPr lang="cs-CZ" altLang="cs-CZ" sz="1900" dirty="0"/>
              <a:t>Porušení povinnosti:</a:t>
            </a:r>
          </a:p>
          <a:p>
            <a:pPr>
              <a:spcBef>
                <a:spcPct val="0"/>
              </a:spcBef>
            </a:pPr>
            <a:endParaRPr lang="cs-CZ" altLang="cs-CZ" sz="1900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900" dirty="0"/>
              <a:t>Odměna neuvolněnému členovi zastupitelstva nebyla poskytnuta ode dne stanoveného zastupitelstvem obce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900" dirty="0"/>
              <a:t>Odměna uvolněnému členovi zastupitelstva nebyla poskytnuta v souladu se zákonem                   </a:t>
            </a:r>
          </a:p>
          <a:p>
            <a:pPr>
              <a:spcBef>
                <a:spcPct val="0"/>
              </a:spcBef>
            </a:pPr>
            <a:endParaRPr lang="cs-CZ" altLang="cs-CZ" sz="1900" b="1" dirty="0"/>
          </a:p>
          <a:p>
            <a:pPr>
              <a:spcBef>
                <a:spcPct val="0"/>
              </a:spcBef>
            </a:pPr>
            <a:r>
              <a:rPr lang="cs-CZ" altLang="cs-CZ" sz="1900" b="1" dirty="0"/>
              <a:t>II. Při přezkoumání hospodaření obce Černilov za rok 2022</a:t>
            </a:r>
            <a:endParaRPr lang="cs-CZ" altLang="cs-CZ" sz="1900" dirty="0"/>
          </a:p>
          <a:p>
            <a:pPr>
              <a:spcBef>
                <a:spcPct val="0"/>
              </a:spcBef>
            </a:pPr>
            <a:r>
              <a:rPr lang="cs-CZ" altLang="cs-CZ" sz="1900" b="1" dirty="0"/>
              <a:t> </a:t>
            </a:r>
            <a:endParaRPr lang="cs-CZ" altLang="cs-CZ" sz="1900" dirty="0"/>
          </a:p>
          <a:p>
            <a:pPr>
              <a:spcBef>
                <a:spcPct val="0"/>
              </a:spcBef>
            </a:pPr>
            <a:r>
              <a:rPr lang="cs-CZ" altLang="cs-CZ" sz="1900" b="1" dirty="0"/>
              <a:t>se neuvádí žádná rizika dle § 10 odst. 4 písm. a) zákona č. 420/2004 Sb.</a:t>
            </a:r>
            <a:endParaRPr lang="cs-CZ" altLang="cs-CZ" sz="1900" dirty="0"/>
          </a:p>
          <a:p>
            <a:pPr>
              <a:spcBef>
                <a:spcPct val="0"/>
              </a:spcBef>
            </a:pPr>
            <a:r>
              <a:rPr lang="cs-CZ" altLang="cs-CZ" sz="1900" b="1" dirty="0"/>
              <a:t> </a:t>
            </a:r>
            <a:endParaRPr lang="cs-CZ" altLang="cs-CZ" sz="1900" dirty="0"/>
          </a:p>
          <a:p>
            <a:pPr>
              <a:spcBef>
                <a:spcPct val="0"/>
              </a:spcBef>
            </a:pPr>
            <a:endParaRPr lang="cs-CZ" altLang="cs-CZ" sz="1900" b="1" dirty="0"/>
          </a:p>
          <a:p>
            <a:pPr>
              <a:spcBef>
                <a:spcPct val="0"/>
              </a:spcBef>
            </a:pPr>
            <a:r>
              <a:rPr lang="cs-CZ" altLang="cs-CZ" sz="1900" b="1" dirty="0"/>
              <a:t>III. Při přezkoumání hospodaření – Obec Černilov – za rok 2022</a:t>
            </a:r>
            <a:endParaRPr lang="cs-CZ" altLang="cs-CZ" sz="1900" dirty="0"/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cs-CZ" altLang="cs-CZ" sz="1900" dirty="0"/>
              <a:t>	Byly zjištěny dle § 10 odst. 4 písm. b) následující ukazatele: </a:t>
            </a: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cs-CZ" altLang="cs-CZ" sz="1900" dirty="0"/>
              <a:t>	a) podíl pohledávek na rozpočtu územního celku				0,30 %</a:t>
            </a: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cs-CZ" altLang="cs-CZ" sz="1900" dirty="0"/>
              <a:t>	b) podíl závazků na rozpočtu územního celku				2,07 %</a:t>
            </a: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cs-CZ" altLang="cs-CZ" sz="1900" dirty="0"/>
              <a:t>	c) podíl zastaveného majetku na celkovém majetku územního celku			----- %</a:t>
            </a:r>
          </a:p>
          <a:p>
            <a:pPr>
              <a:spcBef>
                <a:spcPct val="0"/>
              </a:spcBef>
            </a:pPr>
            <a:r>
              <a:rPr lang="cs-CZ" altLang="cs-CZ" sz="1900" b="1" dirty="0"/>
              <a:t> </a:t>
            </a:r>
            <a:endParaRPr lang="cs-CZ" altLang="cs-CZ" sz="1900" dirty="0"/>
          </a:p>
          <a:p>
            <a:pPr>
              <a:spcBef>
                <a:spcPct val="0"/>
              </a:spcBef>
            </a:pPr>
            <a:endParaRPr lang="cs-CZ" altLang="cs-CZ" sz="1900" b="1" dirty="0"/>
          </a:p>
          <a:p>
            <a:pPr>
              <a:spcBef>
                <a:spcPct val="0"/>
              </a:spcBef>
            </a:pPr>
            <a:r>
              <a:rPr lang="cs-CZ" altLang="cs-CZ" sz="1900" b="1" dirty="0"/>
              <a:t>IV. Ověření poměru dluhu ÚSC k průměru jeho příjmů za poslední 4 roky</a:t>
            </a:r>
            <a:endParaRPr lang="cs-CZ" altLang="cs-CZ" sz="1900" dirty="0"/>
          </a:p>
          <a:p>
            <a:pPr>
              <a:spcBef>
                <a:spcPct val="0"/>
              </a:spcBef>
            </a:pPr>
            <a:r>
              <a:rPr lang="cs-CZ" altLang="cs-CZ" sz="1900" b="1" dirty="0"/>
              <a:t> </a:t>
            </a:r>
            <a:endParaRPr lang="cs-CZ" altLang="cs-CZ" sz="1900" dirty="0"/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cs-CZ" altLang="cs-CZ" sz="2100" dirty="0"/>
              <a:t>Ověřili jsme poměr dluhu obce Černilov k průměru jeho příjmů za poslední 4 rozpočtové roky podle právního předpisu upravujícího rozpočtovou odpovědnost. Ověření poměru dluhu k průměru jeho příjmů za posledních 4 rozpočtové roky podle právního předpisu upravujícího rozpočtovou odpovědnost jsme provedli výběrovým způsobem, tak abychom získali přiměřenou jistotu k vyslovení následujícího závěru. Z předložených podkladů vyplývá, že </a:t>
            </a:r>
            <a:r>
              <a:rPr lang="cs-CZ" altLang="cs-CZ" sz="2100" b="1" dirty="0"/>
              <a:t>dluh nepřekročil 60% průměru jeho příjmů za poslední 4 rozpočtové roky. </a:t>
            </a:r>
          </a:p>
          <a:p>
            <a:pPr>
              <a:spcBef>
                <a:spcPct val="0"/>
              </a:spcBef>
            </a:pPr>
            <a:endParaRPr lang="cs-CZ" altLang="cs-CZ" sz="1900" b="1" dirty="0"/>
          </a:p>
          <a:p>
            <a:pPr>
              <a:spcBef>
                <a:spcPts val="875"/>
              </a:spcBef>
            </a:pPr>
            <a:r>
              <a:rPr lang="cs-CZ" altLang="cs-CZ" sz="1900" i="1" dirty="0">
                <a:solidFill>
                  <a:srgbClr val="E68F1A"/>
                </a:solidFill>
              </a:rPr>
              <a:t>Plné znění zprávy o provedeném přezkoumání hospodaření obce za rok 2022 je vyvěšeno na elektronické úřední desce obce.</a:t>
            </a:r>
          </a:p>
        </p:txBody>
      </p:sp>
    </p:spTree>
    <p:extLst>
      <p:ext uri="{BB962C8B-B14F-4D97-AF65-F5344CB8AC3E}">
        <p14:creationId xmlns:p14="http://schemas.microsoft.com/office/powerpoint/2010/main" val="412992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696974"/>
          </a:xfrm>
        </p:spPr>
        <p:txBody>
          <a:bodyPr rtlCol="0"/>
          <a:lstStyle/>
          <a:p>
            <a:pPr rtl="0"/>
            <a:r>
              <a:rPr lang="cs-CZ" dirty="0"/>
              <a:t>Informace o hospodaření obce </a:t>
            </a: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Černilov</a:t>
            </a:r>
            <a:r>
              <a:rPr lang="cs-CZ" dirty="0"/>
              <a:t> za rok </a:t>
            </a:r>
            <a:r>
              <a:rPr lang="cs-CZ" dirty="0">
                <a:solidFill>
                  <a:srgbClr val="E68F1A"/>
                </a:solidFill>
              </a:rPr>
              <a:t>2022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232453"/>
            <a:ext cx="12192000" cy="2652585"/>
          </a:xfrm>
        </p:spPr>
        <p:txBody>
          <a:bodyPr rtlCol="0">
            <a:normAutofit/>
          </a:bodyPr>
          <a:lstStyle/>
          <a:p>
            <a:r>
              <a:rPr lang="cs-CZ" b="1" dirty="0"/>
              <a:t>Schválený rozpočet 			</a:t>
            </a:r>
            <a:r>
              <a:rPr lang="cs-CZ" sz="1600" dirty="0"/>
              <a:t>47,940 mil. Kč	77,940 mil. Kč	</a:t>
            </a:r>
            <a:r>
              <a:rPr lang="cs-CZ" sz="1600" dirty="0">
                <a:solidFill>
                  <a:srgbClr val="FF0000"/>
                </a:solidFill>
              </a:rPr>
              <a:t>- 30,000 mil. Kč </a:t>
            </a:r>
            <a:r>
              <a:rPr lang="cs-CZ" sz="1600" dirty="0">
                <a:solidFill>
                  <a:schemeClr val="tx2"/>
                </a:solidFill>
              </a:rPr>
              <a:t>schodek</a:t>
            </a:r>
            <a:endParaRPr lang="cs-CZ" sz="1600" b="1" dirty="0"/>
          </a:p>
          <a:p>
            <a:pPr marL="0" indent="0" rtl="0">
              <a:buNone/>
            </a:pPr>
            <a:r>
              <a:rPr lang="cs-CZ" sz="1200" dirty="0"/>
              <a:t>	schválen dne 9. 12. 2021, jako schodkový			</a:t>
            </a:r>
            <a:endParaRPr lang="cs-CZ" sz="1900" dirty="0">
              <a:solidFill>
                <a:schemeClr val="tx2"/>
              </a:solidFill>
            </a:endParaRPr>
          </a:p>
          <a:p>
            <a:r>
              <a:rPr lang="cs-CZ" b="1" dirty="0"/>
              <a:t>Upravený rozpočet			</a:t>
            </a:r>
            <a:r>
              <a:rPr lang="cs-CZ" sz="1600" b="1" dirty="0"/>
              <a:t>6</a:t>
            </a:r>
            <a:r>
              <a:rPr lang="cs-CZ" sz="1600" dirty="0"/>
              <a:t>6,854 mil. Kč	88,041 mil. Kč	</a:t>
            </a:r>
            <a:r>
              <a:rPr lang="cs-CZ" sz="1600" dirty="0">
                <a:solidFill>
                  <a:srgbClr val="FF0000"/>
                </a:solidFill>
              </a:rPr>
              <a:t>- 21,187 mil. Kč </a:t>
            </a:r>
            <a:r>
              <a:rPr lang="cs-CZ" sz="1600" dirty="0">
                <a:solidFill>
                  <a:schemeClr val="tx2"/>
                </a:solidFill>
              </a:rPr>
              <a:t>schodek</a:t>
            </a:r>
          </a:p>
          <a:p>
            <a:pPr marL="0" indent="0">
              <a:buNone/>
            </a:pPr>
            <a:r>
              <a:rPr lang="cs-CZ" sz="1200" dirty="0"/>
              <a:t>	9 rozpočtových opatření		</a:t>
            </a:r>
            <a:r>
              <a:rPr lang="cs-CZ" sz="2000" dirty="0"/>
              <a:t>		</a:t>
            </a:r>
          </a:p>
          <a:p>
            <a:r>
              <a:rPr lang="cs-CZ" b="1" dirty="0"/>
              <a:t>Skutečnost k 31. 12. 2022		</a:t>
            </a:r>
            <a:r>
              <a:rPr lang="cs-CZ" sz="1600" dirty="0"/>
              <a:t>69,084 mil. Kč	75,555 mil. Kč	 </a:t>
            </a:r>
            <a:r>
              <a:rPr lang="cs-CZ" sz="1600" dirty="0">
                <a:solidFill>
                  <a:srgbClr val="FF0000"/>
                </a:solidFill>
              </a:rPr>
              <a:t>- 6,471 mil. Kč </a:t>
            </a:r>
            <a:r>
              <a:rPr lang="cs-CZ" sz="1600" dirty="0">
                <a:solidFill>
                  <a:schemeClr val="tx2"/>
                </a:solidFill>
              </a:rPr>
              <a:t>schodek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486400" y="1713470"/>
            <a:ext cx="634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PŘÍJMY		VÝDAJE		FINANCOVÁNÍ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7583" y="5280963"/>
            <a:ext cx="5165124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Z toho:</a:t>
            </a:r>
          </a:p>
          <a:p>
            <a:r>
              <a:rPr lang="cs-CZ" sz="1600" dirty="0"/>
              <a:t>	daňové příjmy		50,566 mil. Kč</a:t>
            </a:r>
          </a:p>
          <a:p>
            <a:r>
              <a:rPr lang="cs-CZ" sz="1600" dirty="0"/>
              <a:t>	nedaňové příjmy		  3,901 mil. Kč</a:t>
            </a:r>
          </a:p>
          <a:p>
            <a:r>
              <a:rPr lang="cs-CZ" sz="1600" dirty="0"/>
              <a:t>	kapitálové příjmy		  3,304 mil. Kč</a:t>
            </a:r>
          </a:p>
          <a:p>
            <a:r>
              <a:rPr lang="cs-CZ" sz="1600" dirty="0"/>
              <a:t>	přijaté transfery		11,313 mil. Kč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4100660" y="4515439"/>
            <a:ext cx="1451729" cy="669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6770272" y="5280963"/>
            <a:ext cx="5165124" cy="1077218"/>
          </a:xfrm>
          <a:prstGeom prst="rect">
            <a:avLst/>
          </a:prstGeom>
          <a:noFill/>
          <a:ln>
            <a:solidFill>
              <a:srgbClr val="E68F1A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Z toho:</a:t>
            </a:r>
          </a:p>
          <a:p>
            <a:r>
              <a:rPr lang="cs-CZ" sz="1600" dirty="0"/>
              <a:t>	běžné výdaje		36,986 mil. Kč</a:t>
            </a:r>
          </a:p>
          <a:p>
            <a:r>
              <a:rPr lang="cs-CZ" sz="1600" dirty="0"/>
              <a:t>	kapitálové výdaje		38,569 mil. Kč</a:t>
            </a:r>
          </a:p>
          <a:p>
            <a:r>
              <a:rPr lang="cs-CZ" sz="1600" dirty="0"/>
              <a:t>	(investice)</a:t>
            </a:r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7767687" y="4600280"/>
            <a:ext cx="890280" cy="584462"/>
          </a:xfrm>
          <a:prstGeom prst="straightConnector1">
            <a:avLst/>
          </a:prstGeom>
          <a:ln>
            <a:solidFill>
              <a:srgbClr val="E68F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8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Monitor státní správy</a:t>
            </a:r>
            <a:br>
              <a:rPr lang="cs-CZ" dirty="0"/>
            </a:br>
            <a:r>
              <a:rPr lang="cs-CZ" sz="1600" u="sng" dirty="0">
                <a:solidFill>
                  <a:schemeClr val="tx2"/>
                </a:solidFill>
                <a:hlinkClick r:id="rId2"/>
              </a:rPr>
              <a:t>https://monitor.statnipokladna.cz/ucetni-jednotka/00268674/</a:t>
            </a:r>
            <a:br>
              <a:rPr lang="cs-CZ" sz="1600" dirty="0">
                <a:solidFill>
                  <a:schemeClr val="tx2"/>
                </a:solidFill>
              </a:rPr>
            </a:br>
            <a:endParaRPr lang="cs-CZ" sz="16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C916269-E8F8-C553-8170-845F5AC2D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6458"/>
            <a:ext cx="5190860" cy="291985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E0381D0-F4DA-ED58-2012-4E6D168B4E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81" r="13909"/>
          <a:stretch/>
        </p:blipFill>
        <p:spPr>
          <a:xfrm>
            <a:off x="5845724" y="1635274"/>
            <a:ext cx="6233154" cy="482208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D8567E9-BB5A-8EA8-2B0D-058E4DECC0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40" t="3720" r="17732"/>
          <a:stretch/>
        </p:blipFill>
        <p:spPr>
          <a:xfrm>
            <a:off x="2595430" y="3266210"/>
            <a:ext cx="4465767" cy="353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2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396" y="2507244"/>
            <a:ext cx="8046720" cy="1557338"/>
          </a:xfrm>
        </p:spPr>
        <p:txBody>
          <a:bodyPr rtlCol="0"/>
          <a:lstStyle/>
          <a:p>
            <a:pPr rtl="0"/>
            <a:r>
              <a:rPr lang="cs-CZ" b="1" dirty="0"/>
              <a:t>Děkuji vám za pozornost.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775123"/>
          </a:xfrm>
        </p:spPr>
        <p:txBody>
          <a:bodyPr rtlCol="0">
            <a:normAutofit fontScale="77500" lnSpcReduction="20000"/>
          </a:bodyPr>
          <a:lstStyle/>
          <a:p>
            <a:pPr rtl="0"/>
            <a:r>
              <a:rPr lang="cs-CZ" b="1" i="1" dirty="0"/>
              <a:t>Jana Horáková, účetní obce a správkyně rozpočtu</a:t>
            </a:r>
          </a:p>
          <a:p>
            <a:pPr rtl="0"/>
            <a:endParaRPr lang="cs-CZ" dirty="0"/>
          </a:p>
          <a:p>
            <a:pPr rtl="0"/>
            <a:r>
              <a:rPr lang="cs-CZ" dirty="0"/>
              <a:t>Kontakt: </a:t>
            </a:r>
          </a:p>
          <a:p>
            <a:pPr rtl="0"/>
            <a:r>
              <a:rPr lang="cs-CZ" dirty="0"/>
              <a:t>Tel.: 495 433 111</a:t>
            </a:r>
          </a:p>
          <a:p>
            <a:pPr rtl="0"/>
            <a:r>
              <a:rPr lang="cs-CZ" dirty="0"/>
              <a:t>E-mail: uctarna@cernilov.cz</a:t>
            </a:r>
          </a:p>
        </p:txBody>
      </p:sp>
    </p:spTree>
    <p:extLst>
      <p:ext uri="{BB962C8B-B14F-4D97-AF65-F5344CB8AC3E}">
        <p14:creationId xmlns:p14="http://schemas.microsoft.com/office/powerpoint/2010/main" val="337477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399" y="255134"/>
            <a:ext cx="10818043" cy="725254"/>
          </a:xfrm>
        </p:spPr>
        <p:txBody>
          <a:bodyPr rtlCol="0"/>
          <a:lstStyle/>
          <a:p>
            <a:pPr rtl="0"/>
            <a:r>
              <a:rPr lang="cs-CZ" dirty="0"/>
              <a:t>Meziroční srovnání hospodaření obce v letech </a:t>
            </a: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2011 - 2022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112575"/>
              </p:ext>
            </p:extLst>
          </p:nvPr>
        </p:nvGraphicFramePr>
        <p:xfrm>
          <a:off x="596468" y="1571832"/>
          <a:ext cx="11071288" cy="2385060"/>
        </p:xfrm>
        <a:graphic>
          <a:graphicData uri="http://schemas.openxmlformats.org/drawingml/2006/table">
            <a:tbl>
              <a:tblPr/>
              <a:tblGrid>
                <a:gridCol w="1420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7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8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1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02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28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49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86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02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9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2438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63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8968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Výdaje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2013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 2 017 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Běžné výdaje vč. oprav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22 466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23 713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20 365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18 017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22 463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22 901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25 607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26 100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25 425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29 675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25 605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36 986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Kapitálové výdaje (investice)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5 356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2 139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16 865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22 890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7 867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11 822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21 092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13 192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26 379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22 599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16 116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38 569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CELKEM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27 822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25 852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37 230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40 907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30 330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34 723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46 699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39 292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51 804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52 274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41 721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75 555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Příjmy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2013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2 017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8F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Daňové příjmy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19 522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19 410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26 487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27 749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30 904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31 375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32 742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36 414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39 408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37 412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41 793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50 566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Nedaňové příjmy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2 786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3 511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2 695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2 656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2 608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2 717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3 268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2 429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5 293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3 149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3 692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3 901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Kapitálové příjmy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357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60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104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133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767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294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-  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2 133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4 875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1 181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3 651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3 304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Přijaté transfery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4 404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5 320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9 361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2 567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3 600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6 999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6 854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10 656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4 105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16 484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3 737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11 313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CELKEM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27 069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28 301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38 647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33 105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37 879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41 385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42 864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51 632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53 681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226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52 873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69 084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Schodek/přebytek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2013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2 017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P-V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              753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2 449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1 417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            7 802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7 549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6 662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         3 835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12 340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1 877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5 952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11 152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            6 471    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1567298"/>
              </p:ext>
            </p:extLst>
          </p:nvPr>
        </p:nvGraphicFramePr>
        <p:xfrm>
          <a:off x="132170" y="3956892"/>
          <a:ext cx="5929265" cy="2901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725625"/>
              </p:ext>
            </p:extLst>
          </p:nvPr>
        </p:nvGraphicFramePr>
        <p:xfrm>
          <a:off x="6202788" y="3956892"/>
          <a:ext cx="5769299" cy="2901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7423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Rok 2022</a:t>
            </a:r>
            <a:br>
              <a:rPr lang="cs-CZ" dirty="0"/>
            </a:br>
            <a:r>
              <a:rPr lang="cs-CZ" dirty="0"/>
              <a:t>Příjmová strana rozpočtu 			</a:t>
            </a:r>
            <a:r>
              <a:rPr lang="cs-CZ" dirty="0">
                <a:solidFill>
                  <a:srgbClr val="E68F1A"/>
                </a:solidFill>
              </a:rPr>
              <a:t>69,084 mil. Kč</a:t>
            </a:r>
            <a:endParaRPr lang="cs-CZ" dirty="0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1295399" y="1893680"/>
            <a:ext cx="10092179" cy="518474"/>
          </a:xfrm>
        </p:spPr>
        <p:txBody>
          <a:bodyPr rtlCol="0"/>
          <a:lstStyle/>
          <a:p>
            <a:pPr rtl="0"/>
            <a:r>
              <a:rPr lang="cs-CZ" b="1" dirty="0"/>
              <a:t>Daňové příjmy		50,566 mil. Kč 		</a:t>
            </a:r>
            <a:r>
              <a:rPr lang="cs-CZ" sz="2000" dirty="0"/>
              <a:t>(73 % příjmů obce)</a:t>
            </a:r>
            <a:endParaRPr lang="cs-CZ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1295399" y="2960744"/>
            <a:ext cx="9988486" cy="3422323"/>
          </a:xfrm>
        </p:spPr>
        <p:txBody>
          <a:bodyPr rtlCol="0">
            <a:normAutofit/>
          </a:bodyPr>
          <a:lstStyle/>
          <a:p>
            <a:pPr>
              <a:spcBef>
                <a:spcPts val="813"/>
              </a:spcBef>
              <a:buNone/>
            </a:pPr>
            <a:r>
              <a:rPr lang="cs-CZ" altLang="cs-CZ" sz="1500" b="1" dirty="0"/>
              <a:t>Daň z přidané hodnoty					24,943 mil. Kč	</a:t>
            </a:r>
            <a:r>
              <a:rPr lang="cs-CZ" altLang="cs-CZ" sz="1500" dirty="0"/>
              <a:t>49</a:t>
            </a:r>
            <a:r>
              <a:rPr lang="cs-CZ" altLang="cs-CZ" sz="1500" b="1" dirty="0"/>
              <a:t> </a:t>
            </a:r>
            <a:r>
              <a:rPr lang="cs-CZ" altLang="cs-CZ" sz="1500" dirty="0"/>
              <a:t>%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500" b="1" dirty="0"/>
              <a:t>Daň z příjmů fyzických osob</a:t>
            </a:r>
            <a:r>
              <a:rPr lang="cs-CZ" altLang="cs-CZ" sz="1500" dirty="0"/>
              <a:t> (zaměstnanci, OSVČ, srážková daň)	  </a:t>
            </a:r>
            <a:r>
              <a:rPr lang="cs-CZ" altLang="cs-CZ" sz="1500" b="1" dirty="0"/>
              <a:t>9,251</a:t>
            </a:r>
            <a:r>
              <a:rPr lang="cs-CZ" altLang="cs-CZ" sz="1500" dirty="0"/>
              <a:t> </a:t>
            </a:r>
            <a:r>
              <a:rPr lang="cs-CZ" altLang="cs-CZ" sz="1500" b="1" dirty="0"/>
              <a:t>mil. Kč	</a:t>
            </a:r>
            <a:r>
              <a:rPr lang="cs-CZ" altLang="cs-CZ" sz="1500" dirty="0"/>
              <a:t>18 %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500" b="1" dirty="0"/>
              <a:t>Daň z příjmů právnických osob 				11,891 mil. Kč 	</a:t>
            </a:r>
            <a:r>
              <a:rPr lang="cs-CZ" altLang="cs-CZ" sz="1500" dirty="0"/>
              <a:t>24 %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500" b="1" dirty="0"/>
              <a:t>Daň z nemovitostí					  	  2,441 mil. Kč	 </a:t>
            </a:r>
            <a:r>
              <a:rPr lang="cs-CZ" altLang="cs-CZ" sz="1500" dirty="0"/>
              <a:t> 5 %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500" b="1" dirty="0"/>
              <a:t>Poplatek za komunální odpad					  1,359 mil. Kč	  </a:t>
            </a:r>
            <a:r>
              <a:rPr lang="cs-CZ" altLang="cs-CZ" sz="1500" dirty="0"/>
              <a:t>3 %</a:t>
            </a:r>
          </a:p>
          <a:p>
            <a:pPr>
              <a:spcBef>
                <a:spcPts val="813"/>
              </a:spcBef>
              <a:buNone/>
            </a:pPr>
            <a:endParaRPr lang="cs-CZ" altLang="cs-CZ" sz="1500" dirty="0"/>
          </a:p>
          <a:p>
            <a:pPr>
              <a:spcBef>
                <a:spcPts val="813"/>
              </a:spcBef>
              <a:buNone/>
            </a:pPr>
            <a:r>
              <a:rPr lang="cs-CZ" altLang="cs-CZ" sz="1500" b="1" dirty="0"/>
              <a:t>Správní poplatky					  	0,247 mil. Kč	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500" b="1" dirty="0"/>
              <a:t>Poplatek za psa					  	0,074 mil. Kč	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500" b="1" dirty="0"/>
              <a:t>Odvody z loterií, VHP </a:t>
            </a:r>
            <a:r>
              <a:rPr lang="cs-CZ" altLang="cs-CZ" sz="1500" dirty="0"/>
              <a:t>(výtěžek, poplatek)			  	</a:t>
            </a:r>
            <a:r>
              <a:rPr lang="cs-CZ" altLang="cs-CZ" sz="1500" b="1" dirty="0"/>
              <a:t>0,354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500" b="1" dirty="0"/>
              <a:t>Ostatní </a:t>
            </a:r>
            <a:r>
              <a:rPr lang="cs-CZ" altLang="cs-CZ" sz="1500" dirty="0"/>
              <a:t>(odnětí zem. půdy, užívání veřej. prostranství)		</a:t>
            </a:r>
            <a:r>
              <a:rPr lang="cs-CZ" altLang="cs-CZ" sz="1500" b="1" dirty="0"/>
              <a:t>0,006 mil. Kč	</a:t>
            </a:r>
          </a:p>
          <a:p>
            <a:pPr rtl="0"/>
            <a:endParaRPr lang="cs-CZ" dirty="0"/>
          </a:p>
        </p:txBody>
      </p:sp>
      <p:sp>
        <p:nvSpPr>
          <p:cNvPr id="7" name="AutoShape 428"/>
          <p:cNvSpPr>
            <a:spLocks/>
          </p:cNvSpPr>
          <p:nvPr/>
        </p:nvSpPr>
        <p:spPr bwMode="auto">
          <a:xfrm>
            <a:off x="9162871" y="4817956"/>
            <a:ext cx="215900" cy="1223962"/>
          </a:xfrm>
          <a:prstGeom prst="rightBrace">
            <a:avLst>
              <a:gd name="adj1" fmla="val 8320"/>
              <a:gd name="adj2" fmla="val 50000"/>
            </a:avLst>
          </a:prstGeom>
          <a:noFill/>
          <a:ln w="9360" cap="sq">
            <a:solidFill>
              <a:srgbClr val="B6DCD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dirty="0"/>
          </a:p>
        </p:txBody>
      </p:sp>
      <p:sp>
        <p:nvSpPr>
          <p:cNvPr id="8" name="Text Box 429"/>
          <p:cNvSpPr txBox="1">
            <a:spLocks noChangeArrowheads="1"/>
          </p:cNvSpPr>
          <p:nvPr/>
        </p:nvSpPr>
        <p:spPr bwMode="auto">
          <a:xfrm>
            <a:off x="9683628" y="5283887"/>
            <a:ext cx="647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300" dirty="0">
                <a:latin typeface="+mn-lt"/>
                <a:cs typeface="Tahoma" panose="020B0604030504040204" pitchFamily="34" charset="0"/>
              </a:rPr>
              <a:t>1 %</a:t>
            </a:r>
          </a:p>
        </p:txBody>
      </p:sp>
    </p:spTree>
    <p:extLst>
      <p:ext uri="{BB962C8B-B14F-4D97-AF65-F5344CB8AC3E}">
        <p14:creationId xmlns:p14="http://schemas.microsoft.com/office/powerpoint/2010/main" val="73711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687546"/>
          </a:xfrm>
        </p:spPr>
        <p:txBody>
          <a:bodyPr rtlCol="0"/>
          <a:lstStyle/>
          <a:p>
            <a:r>
              <a:rPr lang="cs-CZ" dirty="0"/>
              <a:t>Rozpočtové určení daní (RUD) v letech </a:t>
            </a: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2008 - 2022</a:t>
            </a:r>
            <a:endParaRPr lang="cs-CZ" dirty="0"/>
          </a:p>
        </p:txBody>
      </p:sp>
      <p:graphicFrame>
        <p:nvGraphicFramePr>
          <p:cNvPr id="3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12703"/>
              </p:ext>
            </p:extLst>
          </p:nvPr>
        </p:nvGraphicFramePr>
        <p:xfrm>
          <a:off x="452487" y="4553146"/>
          <a:ext cx="11403292" cy="2179328"/>
        </p:xfrm>
        <a:graphic>
          <a:graphicData uri="http://schemas.openxmlformats.org/drawingml/2006/table">
            <a:tbl>
              <a:tblPr/>
              <a:tblGrid>
                <a:gridCol w="1006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7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4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56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8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90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24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81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64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98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029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7029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1284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1284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12843">
                  <a:extLst>
                    <a:ext uri="{9D8B030D-6E8A-4147-A177-3AD203B41FA5}">
                      <a16:colId xmlns:a16="http://schemas.microsoft.com/office/drawing/2014/main" val="882786706"/>
                    </a:ext>
                  </a:extLst>
                </a:gridCol>
              </a:tblGrid>
              <a:tr h="17067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Sdílené daně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2008 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2009 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2010 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2011 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2012 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2013 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2014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2015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2016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2017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2018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2019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2020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2021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8F1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2022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8F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69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v tis. Kč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v tis. Kč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v tis. Kč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v tis. Kč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v tis. Kč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v tis. Kč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 tis. Kč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 tis. Kč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 tis. Kč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 tis. Kč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 tis. Kč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 tis. Kč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 tis. Kč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 tis. Kč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 tis. Kč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69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70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Daň z příjmů PO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5 336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3 871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3 876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 3 670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4 687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5 409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6 306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8 897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7 452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7 446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7 228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8 234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6 980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9 893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11 891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69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70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Daň z příjmů FO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5 133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3 727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5 487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 4 800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3 874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6 831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6 995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7 270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8 106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8 034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9 119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10 273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9 680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8 033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9 251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669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70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DPH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7 674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7 687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8 228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 8 434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8 078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11 386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11 597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11 670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12 742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14 325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17 059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17 819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17 632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20 806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24 943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669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70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Daň z nemovitostí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1 458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1 717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2 094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  2 111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2 246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2 201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2 210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2 442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2 471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2 421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2 515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2 477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2 464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2 421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2 441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669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cs-CZ" altLang="cs-CZ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70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CELKEM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19 602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17 001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19 685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   19 015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18 885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25 827    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27 108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     30 279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30 771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32 226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35 921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38 803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36 756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41 153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48 526</a:t>
                      </a:r>
                    </a:p>
                  </a:txBody>
                  <a:tcPr marL="9360" marR="9360" marT="16472" marB="0" anchor="b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6880563"/>
              </p:ext>
            </p:extLst>
          </p:nvPr>
        </p:nvGraphicFramePr>
        <p:xfrm>
          <a:off x="499619" y="1686208"/>
          <a:ext cx="1119276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920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br>
              <a:rPr lang="cs-CZ" dirty="0"/>
            </a:b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Rok 2022</a:t>
            </a:r>
            <a:br>
              <a:rPr lang="cs-CZ" dirty="0"/>
            </a:br>
            <a:r>
              <a:rPr lang="cs-CZ" dirty="0"/>
              <a:t>Příjmová strana rozpočtu 			</a:t>
            </a:r>
            <a:r>
              <a:rPr lang="cs-CZ" dirty="0">
                <a:solidFill>
                  <a:srgbClr val="E68F1A"/>
                </a:solidFill>
              </a:rPr>
              <a:t>69,084 mil. Kč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560109" y="1592942"/>
            <a:ext cx="10092179" cy="518474"/>
          </a:xfrm>
        </p:spPr>
        <p:txBody>
          <a:bodyPr rtlCol="0">
            <a:normAutofit/>
          </a:bodyPr>
          <a:lstStyle/>
          <a:p>
            <a:pPr rtl="0"/>
            <a:r>
              <a:rPr lang="cs-CZ" b="1" dirty="0"/>
              <a:t>Nedaňové příjmy		3,901 mil. Kč 		</a:t>
            </a:r>
            <a:r>
              <a:rPr lang="cs-CZ" sz="2000" dirty="0"/>
              <a:t>(6 % příjmů obce)</a:t>
            </a:r>
            <a:endParaRPr lang="cs-CZ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1347245" y="2111415"/>
            <a:ext cx="9988486" cy="3957091"/>
          </a:xfrm>
        </p:spPr>
        <p:txBody>
          <a:bodyPr rtlCol="0">
            <a:noAutofit/>
          </a:bodyPr>
          <a:lstStyle/>
          <a:p>
            <a:pPr>
              <a:spcBef>
                <a:spcPts val="813"/>
              </a:spcBef>
              <a:buNone/>
            </a:pPr>
            <a:r>
              <a:rPr lang="cs-CZ" altLang="cs-CZ" sz="1200" b="1" dirty="0"/>
              <a:t>Příjmy z úroků </a:t>
            </a:r>
            <a:r>
              <a:rPr lang="cs-CZ" altLang="cs-CZ" sz="1200" dirty="0"/>
              <a:t>(spořicí účty, krátkodobé vklady)</a:t>
            </a:r>
            <a:r>
              <a:rPr lang="cs-CZ" altLang="cs-CZ" sz="1200" b="1" dirty="0"/>
              <a:t>					0,930 mil. Kč	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200" b="1" dirty="0"/>
              <a:t>Příjmy za tříděný odpad </a:t>
            </a:r>
            <a:r>
              <a:rPr lang="cs-CZ" altLang="cs-CZ" sz="1200" dirty="0"/>
              <a:t>(EKO-KOM, </a:t>
            </a:r>
            <a:r>
              <a:rPr lang="cs-CZ" altLang="cs-CZ" sz="1200" dirty="0" err="1"/>
              <a:t>Asekol</a:t>
            </a:r>
            <a:r>
              <a:rPr lang="cs-CZ" altLang="cs-CZ" sz="1200" dirty="0"/>
              <a:t>)					</a:t>
            </a:r>
            <a:r>
              <a:rPr lang="cs-CZ" altLang="cs-CZ" sz="1200" b="1" dirty="0"/>
              <a:t>0,633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200" b="1" dirty="0"/>
              <a:t>Bytové hospodářství </a:t>
            </a:r>
            <a:r>
              <a:rPr lang="cs-CZ" altLang="cs-CZ" sz="1200" dirty="0"/>
              <a:t>(nájemné, přefakturace energií)					</a:t>
            </a:r>
            <a:r>
              <a:rPr lang="cs-CZ" altLang="cs-CZ" sz="1200" b="1" dirty="0"/>
              <a:t>0,569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200" b="1" dirty="0"/>
              <a:t>Pronájem pozemků, věcná břemena, ostatní služby MH				0,501 mil. Kč		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200" b="1" dirty="0"/>
              <a:t>Nebytové pronájmy celkem </a:t>
            </a:r>
            <a:r>
              <a:rPr lang="cs-CZ" altLang="cs-CZ" sz="1200" dirty="0"/>
              <a:t>(nájemné, přefakturace energií)</a:t>
            </a:r>
            <a:r>
              <a:rPr lang="cs-CZ" altLang="cs-CZ" sz="1200" b="1" dirty="0"/>
              <a:t>				0,450 mil. Kč 	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200" i="1" u="sng" dirty="0"/>
              <a:t>Z toho</a:t>
            </a:r>
            <a:r>
              <a:rPr lang="cs-CZ" altLang="cs-CZ" sz="1200" i="1" dirty="0"/>
              <a:t>:  zdravotní středisko </a:t>
            </a:r>
            <a:r>
              <a:rPr lang="cs-CZ" altLang="cs-CZ" sz="1200" b="1" i="1" dirty="0"/>
              <a:t>121 tis. Kč</a:t>
            </a:r>
            <a:r>
              <a:rPr lang="cs-CZ" altLang="cs-CZ" sz="1200" i="1" dirty="0"/>
              <a:t>, Kulturní a spolkový dům </a:t>
            </a:r>
            <a:r>
              <a:rPr lang="cs-CZ" altLang="cs-CZ" sz="1200" b="1" i="1" dirty="0"/>
              <a:t>72 tis. Kč</a:t>
            </a:r>
            <a:r>
              <a:rPr lang="cs-CZ" altLang="cs-CZ" sz="1200" i="1" dirty="0"/>
              <a:t>, Sokolovna </a:t>
            </a:r>
            <a:r>
              <a:rPr lang="cs-CZ" altLang="cs-CZ" sz="1200" b="1" i="1" dirty="0"/>
              <a:t>38 tis. Kč</a:t>
            </a:r>
            <a:r>
              <a:rPr lang="cs-CZ" altLang="cs-CZ" sz="1200" i="1" dirty="0"/>
              <a:t>, sportovní areál (tenis, volejbal) </a:t>
            </a:r>
            <a:r>
              <a:rPr lang="cs-CZ" altLang="cs-CZ" sz="1200" b="1" i="1" dirty="0"/>
              <a:t>55 tis.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200" b="1" dirty="0"/>
              <a:t>Účetní a administrativní služby OÚ, přeplatky energií</a:t>
            </a:r>
            <a:r>
              <a:rPr lang="cs-CZ" altLang="cs-CZ" sz="1200" dirty="0"/>
              <a:t>				</a:t>
            </a:r>
            <a:r>
              <a:rPr lang="cs-CZ" altLang="cs-CZ" sz="1200" b="1" dirty="0"/>
              <a:t>0,347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200" b="1" dirty="0"/>
              <a:t>Zpravodaj Mikroregionu, kulturní služby					0,148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200" b="1" dirty="0"/>
              <a:t>Příjmy z dividend </a:t>
            </a:r>
            <a:r>
              <a:rPr lang="cs-CZ" altLang="cs-CZ" sz="1200" dirty="0"/>
              <a:t>(VAK)							</a:t>
            </a:r>
            <a:r>
              <a:rPr lang="cs-CZ" altLang="cs-CZ" sz="1200" b="1" dirty="0"/>
              <a:t>0,104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200" b="1" dirty="0"/>
              <a:t>Požární ochrana </a:t>
            </a:r>
            <a:r>
              <a:rPr lang="cs-CZ" altLang="cs-CZ" sz="1200" dirty="0"/>
              <a:t>(pojistné náhrady za výjezdy, pronájem vozidla)				</a:t>
            </a:r>
            <a:r>
              <a:rPr lang="cs-CZ" altLang="cs-CZ" sz="1200" b="1" dirty="0"/>
              <a:t>0,082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200" b="1" dirty="0"/>
              <a:t>Příjmy z obřadní síně, hřbitovní poplatky					0,068 mil. Kč	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200" b="1" dirty="0"/>
              <a:t>Finanční vypořádání </a:t>
            </a:r>
            <a:r>
              <a:rPr lang="cs-CZ" altLang="cs-CZ" sz="1200" dirty="0"/>
              <a:t>(kompostéry Mikroregion </a:t>
            </a:r>
            <a:r>
              <a:rPr lang="cs-CZ" altLang="cs-CZ" sz="1200" dirty="0" err="1"/>
              <a:t>Černilovsko</a:t>
            </a:r>
            <a:r>
              <a:rPr lang="cs-CZ" altLang="cs-CZ" sz="1200" dirty="0"/>
              <a:t>)				</a:t>
            </a:r>
            <a:r>
              <a:rPr lang="cs-CZ" altLang="cs-CZ" sz="1200" b="1" dirty="0"/>
              <a:t>0,039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200" b="1" dirty="0"/>
              <a:t>Knihovna </a:t>
            </a:r>
            <a:r>
              <a:rPr lang="cs-CZ" altLang="cs-CZ" sz="1200" dirty="0"/>
              <a:t>(čtenářské poplatky, výpůjční služby)	</a:t>
            </a:r>
            <a:r>
              <a:rPr lang="cs-CZ" altLang="cs-CZ" sz="1200" b="1" dirty="0"/>
              <a:t>				0,024 mil. Kč	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200" b="1" dirty="0"/>
              <a:t>ZŠ, MŠ </a:t>
            </a:r>
            <a:r>
              <a:rPr lang="cs-CZ" altLang="cs-CZ" sz="1200" dirty="0"/>
              <a:t>(průtokové transfery - vratky)						</a:t>
            </a:r>
            <a:r>
              <a:rPr lang="cs-CZ" altLang="cs-CZ" sz="1200" b="1" dirty="0"/>
              <a:t>0,002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200" b="1" dirty="0"/>
              <a:t>Ostatní</a:t>
            </a:r>
            <a:r>
              <a:rPr lang="cs-CZ" altLang="cs-CZ" sz="1200" dirty="0"/>
              <a:t> (vratky dotací 2021/2022)						</a:t>
            </a:r>
            <a:r>
              <a:rPr lang="cs-CZ" altLang="cs-CZ" sz="1200" b="1" dirty="0"/>
              <a:t>0,004 mil. Kč</a:t>
            </a:r>
          </a:p>
        </p:txBody>
      </p:sp>
      <p:sp>
        <p:nvSpPr>
          <p:cNvPr id="9" name="Zástupný symbol pro text 10"/>
          <p:cNvSpPr>
            <a:spLocks noGrp="1"/>
          </p:cNvSpPr>
          <p:nvPr>
            <p:ph type="body" idx="1"/>
          </p:nvPr>
        </p:nvSpPr>
        <p:spPr>
          <a:xfrm>
            <a:off x="560108" y="5995448"/>
            <a:ext cx="10092179" cy="518474"/>
          </a:xfrm>
        </p:spPr>
        <p:txBody>
          <a:bodyPr rtlCol="0">
            <a:normAutofit fontScale="92500"/>
          </a:bodyPr>
          <a:lstStyle/>
          <a:p>
            <a:pPr rtl="0"/>
            <a:r>
              <a:rPr lang="cs-CZ" b="1" dirty="0"/>
              <a:t>Kapitálové příjmy		3,304 mil. Kč 		</a:t>
            </a:r>
            <a:r>
              <a:rPr lang="cs-CZ" sz="2000" dirty="0"/>
              <a:t>(5 % příjmů obce)</a:t>
            </a:r>
            <a:endParaRPr lang="cs-CZ" dirty="0"/>
          </a:p>
        </p:txBody>
      </p:sp>
      <p:sp>
        <p:nvSpPr>
          <p:cNvPr id="10" name="Zástupný symbol pro obsah 11"/>
          <p:cNvSpPr>
            <a:spLocks noGrp="1"/>
          </p:cNvSpPr>
          <p:nvPr>
            <p:ph sz="half" idx="2"/>
          </p:nvPr>
        </p:nvSpPr>
        <p:spPr>
          <a:xfrm>
            <a:off x="1295400" y="6412584"/>
            <a:ext cx="9988486" cy="445416"/>
          </a:xfrm>
        </p:spPr>
        <p:txBody>
          <a:bodyPr rtlCol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cs-CZ" altLang="cs-CZ" sz="1200" b="1" dirty="0"/>
              <a:t>Prodej pozemků</a:t>
            </a:r>
            <a:r>
              <a:rPr lang="cs-CZ" altLang="cs-CZ" sz="1200" dirty="0"/>
              <a:t> 	</a:t>
            </a:r>
            <a:r>
              <a:rPr lang="cs-CZ" altLang="cs-CZ" sz="1200" b="1" dirty="0"/>
              <a:t>						3,290 mil. Kč</a:t>
            </a:r>
          </a:p>
          <a:p>
            <a:pPr>
              <a:spcBef>
                <a:spcPts val="0"/>
              </a:spcBef>
              <a:buNone/>
            </a:pPr>
            <a:r>
              <a:rPr lang="cs-CZ" altLang="cs-CZ" sz="1200" b="1" dirty="0"/>
              <a:t>Prodej majetku							0,014 mil. Kč	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2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681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br>
              <a:rPr lang="cs-CZ" dirty="0"/>
            </a:b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Rok 2022</a:t>
            </a:r>
            <a:br>
              <a:rPr lang="cs-CZ" dirty="0"/>
            </a:br>
            <a:r>
              <a:rPr lang="cs-CZ" dirty="0"/>
              <a:t>Příjmová strana rozpočtu 			</a:t>
            </a:r>
            <a:r>
              <a:rPr lang="cs-CZ" dirty="0">
                <a:solidFill>
                  <a:srgbClr val="E68F1A"/>
                </a:solidFill>
              </a:rPr>
              <a:t>69,084 mil. Kč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560109" y="1592942"/>
            <a:ext cx="10092179" cy="518474"/>
          </a:xfrm>
        </p:spPr>
        <p:txBody>
          <a:bodyPr rtlCol="0">
            <a:normAutofit/>
          </a:bodyPr>
          <a:lstStyle/>
          <a:p>
            <a:pPr rtl="0"/>
            <a:r>
              <a:rPr lang="cs-CZ" b="1" dirty="0"/>
              <a:t>Přijaté transfery		11,313 mil. Kč 		</a:t>
            </a:r>
            <a:r>
              <a:rPr lang="cs-CZ" sz="2000" dirty="0"/>
              <a:t>(16 % příjmů obce)</a:t>
            </a:r>
            <a:endParaRPr lang="cs-CZ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1347245" y="2111415"/>
            <a:ext cx="9988486" cy="4746585"/>
          </a:xfrm>
        </p:spPr>
        <p:txBody>
          <a:bodyPr rtlCol="0">
            <a:noAutofit/>
          </a:bodyPr>
          <a:lstStyle/>
          <a:p>
            <a:pPr>
              <a:spcBef>
                <a:spcPts val="813"/>
              </a:spcBef>
              <a:buNone/>
              <a:defRPr/>
            </a:pPr>
            <a:r>
              <a:rPr lang="cs-CZ" altLang="cs-CZ" sz="1200" b="1" dirty="0">
                <a:solidFill>
                  <a:srgbClr val="333399"/>
                </a:solidFill>
              </a:rPr>
              <a:t>I. Transfery ze SR</a:t>
            </a:r>
          </a:p>
          <a:p>
            <a:pPr>
              <a:spcBef>
                <a:spcPts val="813"/>
              </a:spcBef>
              <a:buNone/>
              <a:defRPr/>
            </a:pPr>
            <a:r>
              <a:rPr lang="cs-CZ" altLang="cs-CZ" sz="1200" b="1" dirty="0"/>
              <a:t>Globální dotace ze SR </a:t>
            </a:r>
            <a:r>
              <a:rPr lang="cs-CZ" altLang="cs-CZ" sz="1200" dirty="0"/>
              <a:t>(státní správa)</a:t>
            </a:r>
            <a:r>
              <a:rPr lang="cs-CZ" altLang="cs-CZ" sz="1200" b="1" dirty="0"/>
              <a:t>				1,751 mil. Kč</a:t>
            </a:r>
          </a:p>
          <a:p>
            <a:pPr>
              <a:spcBef>
                <a:spcPts val="813"/>
              </a:spcBef>
              <a:buNone/>
              <a:defRPr/>
            </a:pPr>
            <a:r>
              <a:rPr lang="cs-CZ" altLang="cs-CZ" sz="1200" b="1" dirty="0"/>
              <a:t>Kompenzační bonus					0,156 mil. Kč	</a:t>
            </a:r>
          </a:p>
          <a:p>
            <a:pPr>
              <a:spcBef>
                <a:spcPts val="813"/>
              </a:spcBef>
              <a:buNone/>
              <a:defRPr/>
            </a:pPr>
            <a:r>
              <a:rPr lang="cs-CZ" altLang="cs-CZ" sz="1200" b="1" dirty="0"/>
              <a:t>Dotace ze SR </a:t>
            </a:r>
            <a:r>
              <a:rPr lang="cs-CZ" altLang="cs-CZ" sz="1200" dirty="0"/>
              <a:t>(volby ZO, volby prezident část)			</a:t>
            </a:r>
            <a:r>
              <a:rPr lang="cs-CZ" altLang="cs-CZ" sz="1200" b="1" dirty="0"/>
              <a:t>0,124 mil. Kč</a:t>
            </a:r>
          </a:p>
          <a:p>
            <a:pPr>
              <a:spcBef>
                <a:spcPts val="813"/>
              </a:spcBef>
              <a:buNone/>
              <a:defRPr/>
            </a:pPr>
            <a:r>
              <a:rPr lang="cs-CZ" altLang="cs-CZ" sz="1200" b="1" dirty="0"/>
              <a:t>Neinvestiční transfer HZS ČR </a:t>
            </a:r>
            <a:r>
              <a:rPr lang="cs-CZ" altLang="cs-CZ" sz="1200" dirty="0"/>
              <a:t>(hasiči)</a:t>
            </a:r>
            <a:r>
              <a:rPr lang="cs-CZ" altLang="cs-CZ" sz="1200" b="1" dirty="0"/>
              <a:t>				0,309 mil. Kč 	</a:t>
            </a:r>
          </a:p>
          <a:p>
            <a:pPr>
              <a:spcBef>
                <a:spcPts val="813"/>
              </a:spcBef>
              <a:buNone/>
              <a:defRPr/>
            </a:pPr>
            <a:r>
              <a:rPr lang="cs-CZ" altLang="cs-CZ" sz="1200" b="1" dirty="0"/>
              <a:t>MPO – rekonstrukce VO	</a:t>
            </a:r>
            <a:r>
              <a:rPr lang="cs-CZ" altLang="cs-CZ" sz="1200" dirty="0"/>
              <a:t>(investiční transfer)</a:t>
            </a:r>
            <a:r>
              <a:rPr lang="cs-CZ" altLang="cs-CZ" sz="1200" b="1" dirty="0"/>
              <a:t>			2,204 mil. Kč </a:t>
            </a:r>
            <a:r>
              <a:rPr lang="cs-CZ" altLang="cs-CZ" sz="1200" dirty="0"/>
              <a:t>(realizace 2022)</a:t>
            </a:r>
            <a:endParaRPr lang="cs-CZ" altLang="cs-CZ" sz="1200" b="1" dirty="0"/>
          </a:p>
          <a:p>
            <a:pPr>
              <a:spcBef>
                <a:spcPts val="813"/>
              </a:spcBef>
              <a:buNone/>
              <a:defRPr/>
            </a:pPr>
            <a:endParaRPr lang="cs-CZ" altLang="cs-CZ" sz="1200" b="1" dirty="0">
              <a:solidFill>
                <a:srgbClr val="333399"/>
              </a:solidFill>
            </a:endParaRPr>
          </a:p>
          <a:p>
            <a:pPr>
              <a:spcBef>
                <a:spcPts val="813"/>
              </a:spcBef>
              <a:buNone/>
              <a:defRPr/>
            </a:pPr>
            <a:r>
              <a:rPr lang="cs-CZ" altLang="cs-CZ" sz="1200" b="1" dirty="0">
                <a:solidFill>
                  <a:srgbClr val="333399"/>
                </a:solidFill>
              </a:rPr>
              <a:t>II. Transfery z rozpočtů ÚSC (kraj, obce, DSO)</a:t>
            </a:r>
          </a:p>
          <a:p>
            <a:pPr>
              <a:spcBef>
                <a:spcPts val="813"/>
              </a:spcBef>
              <a:buNone/>
              <a:defRPr/>
            </a:pPr>
            <a:r>
              <a:rPr lang="cs-CZ" altLang="cs-CZ" sz="1200" b="1" dirty="0"/>
              <a:t>Neinvestiční transfer od obcí </a:t>
            </a:r>
            <a:r>
              <a:rPr lang="cs-CZ" altLang="cs-CZ" sz="1200" dirty="0"/>
              <a:t>(hasiči) </a:t>
            </a:r>
            <a:r>
              <a:rPr lang="cs-CZ" altLang="cs-CZ" sz="1200" b="1" dirty="0"/>
              <a:t>– </a:t>
            </a:r>
            <a:r>
              <a:rPr lang="cs-CZ" altLang="cs-CZ" sz="1200" dirty="0"/>
              <a:t>Divec, Lejšovka</a:t>
            </a:r>
            <a:r>
              <a:rPr lang="cs-CZ" altLang="cs-CZ" sz="1200" b="1" dirty="0"/>
              <a:t>		0,040 mil. Kč</a:t>
            </a:r>
          </a:p>
          <a:p>
            <a:pPr>
              <a:spcBef>
                <a:spcPts val="813"/>
              </a:spcBef>
              <a:buNone/>
              <a:defRPr/>
            </a:pPr>
            <a:r>
              <a:rPr lang="cs-CZ" altLang="cs-CZ" sz="1200" b="1" dirty="0"/>
              <a:t>Investiční transfer Král. kraj – </a:t>
            </a:r>
            <a:r>
              <a:rPr lang="cs-CZ" altLang="cs-CZ" sz="1200" dirty="0"/>
              <a:t>Rekonstrukce požární zbrojnice		</a:t>
            </a:r>
            <a:r>
              <a:rPr lang="cs-CZ" altLang="cs-CZ" sz="1200" b="1" dirty="0"/>
              <a:t>3,000</a:t>
            </a:r>
            <a:r>
              <a:rPr lang="cs-CZ" altLang="cs-CZ" sz="1200" dirty="0"/>
              <a:t> </a:t>
            </a:r>
            <a:r>
              <a:rPr lang="cs-CZ" altLang="cs-CZ" sz="1200" b="1" dirty="0"/>
              <a:t>mil. Kč </a:t>
            </a:r>
            <a:r>
              <a:rPr lang="cs-CZ" altLang="cs-CZ" sz="1200" dirty="0"/>
              <a:t>(realizace 2023/24)</a:t>
            </a:r>
            <a:endParaRPr lang="cs-CZ" altLang="cs-CZ" sz="1200" b="1" dirty="0"/>
          </a:p>
          <a:p>
            <a:pPr>
              <a:spcBef>
                <a:spcPts val="813"/>
              </a:spcBef>
              <a:buNone/>
              <a:defRPr/>
            </a:pPr>
            <a:r>
              <a:rPr lang="cs-CZ" altLang="cs-CZ" sz="1200" b="1" dirty="0"/>
              <a:t>	</a:t>
            </a:r>
          </a:p>
          <a:p>
            <a:pPr>
              <a:spcBef>
                <a:spcPts val="813"/>
              </a:spcBef>
              <a:buNone/>
              <a:defRPr/>
            </a:pPr>
            <a:r>
              <a:rPr lang="cs-CZ" altLang="cs-CZ" sz="1200" b="1" dirty="0">
                <a:solidFill>
                  <a:srgbClr val="333399"/>
                </a:solidFill>
              </a:rPr>
              <a:t>III. Průtokové transfery pro Masarykovu jubilejní ZŠ a MŠ:	</a:t>
            </a:r>
            <a:r>
              <a:rPr lang="cs-CZ" altLang="cs-CZ" sz="1200" b="1" dirty="0"/>
              <a:t>		</a:t>
            </a:r>
          </a:p>
          <a:p>
            <a:pPr>
              <a:spcBef>
                <a:spcPts val="813"/>
              </a:spcBef>
              <a:buNone/>
              <a:defRPr/>
            </a:pPr>
            <a:r>
              <a:rPr lang="cs-CZ" altLang="cs-CZ" sz="1200" b="1" dirty="0"/>
              <a:t>Neinvestiční dotace z Kr. kraje 				0,088 mil. Kč</a:t>
            </a:r>
            <a:endParaRPr lang="cs-CZ" altLang="cs-CZ" sz="1200" dirty="0"/>
          </a:p>
          <a:p>
            <a:pPr>
              <a:spcBef>
                <a:spcPts val="813"/>
              </a:spcBef>
              <a:buNone/>
              <a:defRPr/>
            </a:pPr>
            <a:r>
              <a:rPr lang="cs-CZ" altLang="cs-CZ" sz="1200" b="1" dirty="0"/>
              <a:t>Neinvestiční dotace OP Jan Amos Komenský			3,641 mil. Kč </a:t>
            </a:r>
            <a:r>
              <a:rPr lang="cs-CZ" altLang="cs-CZ" sz="1200" dirty="0"/>
              <a:t>(čerpání 2022-2025)</a:t>
            </a:r>
            <a:endParaRPr lang="cs-CZ" alt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15898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br>
              <a:rPr lang="cs-CZ" dirty="0"/>
            </a:br>
            <a:r>
              <a:rPr lang="cs-CZ" dirty="0">
                <a:solidFill>
                  <a:srgbClr val="E68F1A"/>
                </a:solidFill>
              </a:rPr>
              <a:t>Rok 2022</a:t>
            </a:r>
            <a:br>
              <a:rPr lang="cs-CZ" dirty="0">
                <a:solidFill>
                  <a:srgbClr val="E68F1A"/>
                </a:solidFill>
              </a:rPr>
            </a:br>
            <a:r>
              <a:rPr lang="cs-CZ" dirty="0"/>
              <a:t>Výdajová strana rozpočtu 			</a:t>
            </a: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75,555 mil. Kč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560109" y="1592942"/>
            <a:ext cx="10092179" cy="518474"/>
          </a:xfrm>
        </p:spPr>
        <p:txBody>
          <a:bodyPr rtlCol="0">
            <a:normAutofit/>
          </a:bodyPr>
          <a:lstStyle/>
          <a:p>
            <a:pPr rtl="0"/>
            <a:r>
              <a:rPr lang="cs-CZ" b="1" dirty="0"/>
              <a:t>Běžné výdaje		36,986 mil. Kč 		</a:t>
            </a:r>
            <a:r>
              <a:rPr lang="cs-CZ" sz="2000" dirty="0"/>
              <a:t>(49 % příjmů obce)</a:t>
            </a:r>
            <a:endParaRPr lang="cs-CZ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1295400" y="2366735"/>
            <a:ext cx="9988486" cy="4491265"/>
          </a:xfrm>
        </p:spPr>
        <p:txBody>
          <a:bodyPr rtlCol="0">
            <a:noAutofit/>
          </a:bodyPr>
          <a:lstStyle/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Komunikace, chodníky, zastávky					0,107 mil. Kč</a:t>
            </a:r>
            <a:r>
              <a:rPr lang="cs-CZ" altLang="cs-CZ" sz="1400" dirty="0"/>
              <a:t>		</a:t>
            </a:r>
            <a:endParaRPr lang="cs-CZ" altLang="cs-CZ" sz="1400" b="1" dirty="0"/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Odpadní vody, rybníky					0,071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Školství (MŠ, ZŠ)						9,970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200" i="1" dirty="0"/>
              <a:t>	z toho průtokové transfery ZŠ 3 729 tis. Kč; příspěvek na provoz 3 800 tis. Kč; vybavení nových učeben IT, nábytek 2 436 tis.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Knihovna							0,690 mil. Kč </a:t>
            </a:r>
            <a:r>
              <a:rPr lang="cs-CZ" altLang="cs-CZ" sz="1200" dirty="0"/>
              <a:t>(provoz knihovny, nákup knih)</a:t>
            </a:r>
            <a:endParaRPr lang="cs-CZ" altLang="cs-CZ" sz="1400" b="1" dirty="0"/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Zpravodaj 			</a:t>
            </a:r>
            <a:r>
              <a:rPr lang="cs-CZ" altLang="cs-CZ" sz="1400" dirty="0"/>
              <a:t>	</a:t>
            </a:r>
            <a:r>
              <a:rPr lang="cs-CZ" altLang="cs-CZ" sz="1400" b="1" dirty="0"/>
              <a:t>			0,209 mil. Kč </a:t>
            </a:r>
            <a:r>
              <a:rPr lang="cs-CZ" altLang="cs-CZ" sz="1200" dirty="0"/>
              <a:t>(tisk, příprava - 5 čísel za rok)</a:t>
            </a:r>
            <a:endParaRPr lang="cs-CZ" altLang="cs-CZ" sz="1200" b="1" dirty="0"/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Kulturní a spolkový dům 					0,759 mil. Kč </a:t>
            </a:r>
            <a:r>
              <a:rPr lang="cs-CZ" altLang="cs-CZ" sz="1200" dirty="0"/>
              <a:t>(provoz)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Dotace na podporu kulturních akcí a činností			0,110 mil. Kč </a:t>
            </a:r>
            <a:endParaRPr lang="cs-CZ" altLang="cs-CZ" sz="1400" dirty="0"/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Ostatní kulturní výdaje					0,166 mil. Kč </a:t>
            </a:r>
            <a:r>
              <a:rPr lang="cs-CZ" altLang="cs-CZ" sz="1100" dirty="0"/>
              <a:t>(kronika, výročí, koncerty, divadla…)</a:t>
            </a:r>
            <a:endParaRPr lang="cs-CZ" altLang="cs-CZ" sz="1400" dirty="0"/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Provoz sportovního areálu, Sokolovny, dětská hřiště			0,894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Dotace, dary na podporu sportu a využití volného času 			0,694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Provoz zdravotního střediska					0,052 mil. Kč	 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Pečovatelská služba						0,111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Dotace, dary charitní, sociální a hospicová péče			0,158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Dotace církve a náboženské společnosti				0,530 mil. Kč</a:t>
            </a:r>
          </a:p>
          <a:p>
            <a:pPr>
              <a:spcBef>
                <a:spcPts val="813"/>
              </a:spcBef>
              <a:buNone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00835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br>
              <a:rPr lang="cs-CZ" dirty="0"/>
            </a:br>
            <a:r>
              <a:rPr lang="cs-CZ" dirty="0">
                <a:solidFill>
                  <a:srgbClr val="E68F1A"/>
                </a:solidFill>
              </a:rPr>
              <a:t>Rok 2022	</a:t>
            </a:r>
            <a:br>
              <a:rPr lang="cs-CZ" dirty="0">
                <a:solidFill>
                  <a:srgbClr val="E68F1A"/>
                </a:solidFill>
              </a:rPr>
            </a:br>
            <a:r>
              <a:rPr lang="cs-CZ" dirty="0"/>
              <a:t>Výdajová strana rozpočtu 			</a:t>
            </a: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75,555 mil. Kč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560109" y="1592942"/>
            <a:ext cx="10092179" cy="518474"/>
          </a:xfrm>
        </p:spPr>
        <p:txBody>
          <a:bodyPr rtlCol="0">
            <a:normAutofit/>
          </a:bodyPr>
          <a:lstStyle/>
          <a:p>
            <a:pPr rtl="0"/>
            <a:r>
              <a:rPr lang="cs-CZ" b="1" dirty="0"/>
              <a:t>Běžné výdaje		36,986 mil. Kč 		</a:t>
            </a:r>
            <a:r>
              <a:rPr lang="cs-CZ" sz="2000" dirty="0"/>
              <a:t>(49 % příjmů obce)</a:t>
            </a:r>
            <a:endParaRPr lang="cs-CZ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1295400" y="2412374"/>
            <a:ext cx="9988486" cy="4225933"/>
          </a:xfrm>
        </p:spPr>
        <p:txBody>
          <a:bodyPr rtlCol="0">
            <a:noAutofit/>
          </a:bodyPr>
          <a:lstStyle/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Humanitární pomoc (Ukrajina)					0,286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Bytové hospodářství, nebytové hospodářství				0,187 mil. Kč 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Veřejné osvětlení 		</a:t>
            </a:r>
            <a:r>
              <a:rPr lang="cs-CZ" altLang="cs-CZ" sz="1400" dirty="0"/>
              <a:t>				</a:t>
            </a:r>
            <a:r>
              <a:rPr lang="cs-CZ" altLang="cs-CZ" sz="1400" b="1" dirty="0"/>
              <a:t>1,052 mil. Kč </a:t>
            </a:r>
            <a:r>
              <a:rPr lang="cs-CZ" altLang="cs-CZ" sz="1200" dirty="0"/>
              <a:t>(energie, správa a údržba)</a:t>
            </a:r>
            <a:endParaRPr lang="cs-CZ" altLang="cs-CZ" sz="1200" b="1" dirty="0"/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Správa a údržba obřadní síně, hřbitovů				0,138 mil. Kč</a:t>
            </a:r>
            <a:endParaRPr lang="cs-CZ" altLang="cs-CZ" sz="1400" dirty="0"/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Komunální služby a územní rozvoj				4,177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Sběr a svoz odpadů 			</a:t>
            </a:r>
            <a:r>
              <a:rPr lang="cs-CZ" altLang="cs-CZ" sz="1400" dirty="0"/>
              <a:t>			</a:t>
            </a:r>
            <a:r>
              <a:rPr lang="cs-CZ" altLang="cs-CZ" sz="1400" b="1" dirty="0"/>
              <a:t>3,422 mil. Kč </a:t>
            </a:r>
            <a:r>
              <a:rPr lang="cs-CZ" altLang="cs-CZ" sz="1200" dirty="0"/>
              <a:t>(Marius </a:t>
            </a:r>
            <a:r>
              <a:rPr lang="cs-CZ" altLang="cs-CZ" sz="1200" dirty="0" err="1"/>
              <a:t>Pedersen</a:t>
            </a:r>
            <a:r>
              <a:rPr lang="cs-CZ" altLang="cs-CZ" sz="1200" dirty="0"/>
              <a:t>, </a:t>
            </a:r>
            <a:r>
              <a:rPr lang="cs-CZ" altLang="cs-CZ" sz="1200" dirty="0" err="1"/>
              <a:t>Envistone</a:t>
            </a:r>
            <a:r>
              <a:rPr lang="cs-CZ" altLang="cs-CZ" sz="1200" dirty="0"/>
              <a:t>)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Péče o vzhled obcí a veřejnou zeleň				0,537 mil. Kč		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Požární ochrana, </a:t>
            </a:r>
            <a:r>
              <a:rPr lang="cs-CZ" altLang="cs-CZ" sz="1400" dirty="0"/>
              <a:t>bezpečnost a veřejný pořádek, krizová opatření</a:t>
            </a:r>
            <a:r>
              <a:rPr lang="cs-CZ" altLang="cs-CZ" sz="1400" b="1" dirty="0"/>
              <a:t>		1,552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Zastupitelstvo						2,364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Volby 		</a:t>
            </a:r>
            <a:r>
              <a:rPr lang="cs-CZ" altLang="cs-CZ" sz="1400" dirty="0"/>
              <a:t>	</a:t>
            </a:r>
            <a:r>
              <a:rPr lang="cs-CZ" altLang="cs-CZ" sz="1400" b="1" dirty="0"/>
              <a:t>				0,057 mil. Kč </a:t>
            </a:r>
            <a:r>
              <a:rPr lang="cs-CZ" altLang="cs-CZ" sz="1200" dirty="0"/>
              <a:t>(volby do ZO, prezident příprava)</a:t>
            </a:r>
            <a:endParaRPr lang="cs-CZ" altLang="cs-CZ" sz="1200" b="1" dirty="0"/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Místní správa (OÚ)						6,468 mil. Kč</a:t>
            </a:r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Finanční výdaje 				</a:t>
            </a:r>
            <a:r>
              <a:rPr lang="cs-CZ" altLang="cs-CZ" sz="1400" dirty="0"/>
              <a:t>		</a:t>
            </a:r>
            <a:r>
              <a:rPr lang="cs-CZ" altLang="cs-CZ" sz="1400" b="1" dirty="0"/>
              <a:t>2,189 mil. Kč </a:t>
            </a:r>
            <a:r>
              <a:rPr lang="cs-CZ" altLang="cs-CZ" sz="1100" dirty="0"/>
              <a:t>(pojištění, platba DPH, DPPO obec)</a:t>
            </a:r>
            <a:endParaRPr lang="cs-CZ" altLang="cs-CZ" sz="1100" b="1" dirty="0"/>
          </a:p>
          <a:p>
            <a:pPr>
              <a:spcBef>
                <a:spcPts val="813"/>
              </a:spcBef>
              <a:buNone/>
            </a:pPr>
            <a:r>
              <a:rPr lang="cs-CZ" altLang="cs-CZ" sz="1400" b="1" dirty="0"/>
              <a:t>Finanční vypořádání se SR za rok 2021 (obec, ZŠ)			0,036 mil. Kč</a:t>
            </a:r>
          </a:p>
          <a:p>
            <a:pPr>
              <a:spcBef>
                <a:spcPts val="813"/>
              </a:spcBef>
              <a:buNone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57809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měrovka prodeje 16: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170_TF03431374.potx" id="{7B380210-F46E-46AE-8AC1-7C0CAE20DE66}" vid="{4FAD98D2-B666-4C8F-841D-42EE32A6C8BE}"/>
    </a:ext>
  </a:extLst>
</a:theme>
</file>

<file path=ppt/theme/theme2.xml><?xml version="1.0" encoding="utf-8"?>
<a:theme xmlns:a="http://schemas.openxmlformats.org/drawingml/2006/main" name="Motiv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tiv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Motiv Office">
    <a:majorFont>
      <a:latin typeface="Arial"/>
      <a:ea typeface="Microsoft YaHei"/>
      <a:cs typeface=""/>
    </a:majorFont>
    <a:minorFont>
      <a:latin typeface="Arial"/>
      <a:ea typeface="Microsoft YaHei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Motiv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Motiv Office">
    <a:majorFont>
      <a:latin typeface="Arial"/>
      <a:ea typeface="Microsoft YaHei"/>
      <a:cs typeface=""/>
    </a:majorFont>
    <a:minorFont>
      <a:latin typeface="Arial"/>
      <a:ea typeface="Microsoft YaHei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Obchodní prezentace (širokoúhlý formát)</Template>
  <TotalTime>3088</TotalTime>
  <Words>4398</Words>
  <Application>Microsoft Office PowerPoint</Application>
  <PresentationFormat>Širokoúhlá obrazovka</PresentationFormat>
  <Paragraphs>809</Paragraphs>
  <Slides>21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Book Antiqua</vt:lpstr>
      <vt:lpstr>Symbol</vt:lpstr>
      <vt:lpstr>Times New Roman</vt:lpstr>
      <vt:lpstr>Směrovka prodeje 16:9</vt:lpstr>
      <vt:lpstr>Informace o hospodaření obce Černilov za rok 2022</vt:lpstr>
      <vt:lpstr>Informace o hospodaření obce Černilov za rok 2022</vt:lpstr>
      <vt:lpstr>Meziroční srovnání hospodaření obce v letech 2011 - 2022</vt:lpstr>
      <vt:lpstr>Rok 2022 Příjmová strana rozpočtu    69,084 mil. Kč</vt:lpstr>
      <vt:lpstr>Rozpočtové určení daní (RUD) v letech 2008 - 2022</vt:lpstr>
      <vt:lpstr> Rok 2022 Příjmová strana rozpočtu    69,084 mil. Kč</vt:lpstr>
      <vt:lpstr> Rok 2022 Příjmová strana rozpočtu    69,084 mil. Kč</vt:lpstr>
      <vt:lpstr> Rok 2022 Výdajová strana rozpočtu    75,555 mil. Kč</vt:lpstr>
      <vt:lpstr> Rok 2022  Výdajová strana rozpočtu    75,555 mil. Kč</vt:lpstr>
      <vt:lpstr> Rok 2022 Výdajová strana rozpočtu    75,555 mil. Kč</vt:lpstr>
      <vt:lpstr> Rok 2022 Výdajová strana rozpočtu    75,555 mil. Kč</vt:lpstr>
      <vt:lpstr> Rok 2022 Výdajová strana rozpočtu    75,556 mil. Kč</vt:lpstr>
      <vt:lpstr>Prezentace aplikace PowerPoint</vt:lpstr>
      <vt:lpstr>Informace o hospodaření příspěvkové organizace v roce 2022 Masarykovy jubilejní základní a mateřské školy v Černilově, IČ 70986126</vt:lpstr>
      <vt:lpstr>Účetní závěrka obce Černilov k 31. 12. 2022</vt:lpstr>
      <vt:lpstr>Účetní závěrka obce Černilov k 31. 12. 2022 I. Výkaz zisků a ztrát</vt:lpstr>
      <vt:lpstr>Účetní závěrka obce Černilov k 31. 12. 2022 II. Rozvaha</vt:lpstr>
      <vt:lpstr>Účetní závěrka obce Černilov k 31. 12. 2022 II. Rozvaha</vt:lpstr>
      <vt:lpstr>Informace o přezkoumání hospodaření obce za rok 2022</vt:lpstr>
      <vt:lpstr>Monitor státní správy https://monitor.statnipokladna.cz/ucetni-jednotka/00268674/ </vt:lpstr>
      <vt:lpstr>Děkuji vám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Informace o hospodaření obce Černilov za rok 2019</dc:title>
  <dc:creator>Jana Horakova</dc:creator>
  <cp:lastModifiedBy>Jana Horáková</cp:lastModifiedBy>
  <cp:revision>108</cp:revision>
  <cp:lastPrinted>2023-06-08T08:59:30Z</cp:lastPrinted>
  <dcterms:created xsi:type="dcterms:W3CDTF">2020-06-10T13:13:00Z</dcterms:created>
  <dcterms:modified xsi:type="dcterms:W3CDTF">2023-06-08T11:30:48Z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